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6616" r:id="rId1"/>
    <p:sldMasterId id="2147486733" r:id="rId2"/>
  </p:sldMasterIdLst>
  <p:notesMasterIdLst>
    <p:notesMasterId r:id="rId64"/>
  </p:notesMasterIdLst>
  <p:handoutMasterIdLst>
    <p:handoutMasterId r:id="rId65"/>
  </p:handoutMasterIdLst>
  <p:sldIdLst>
    <p:sldId id="2142534304" r:id="rId3"/>
    <p:sldId id="2142534305" r:id="rId4"/>
    <p:sldId id="2142534364" r:id="rId5"/>
    <p:sldId id="2142534360" r:id="rId6"/>
    <p:sldId id="2142534383" r:id="rId7"/>
    <p:sldId id="2142534382" r:id="rId8"/>
    <p:sldId id="2142534384" r:id="rId9"/>
    <p:sldId id="2142534385" r:id="rId10"/>
    <p:sldId id="2142534386" r:id="rId11"/>
    <p:sldId id="2142534387" r:id="rId12"/>
    <p:sldId id="2142534389" r:id="rId13"/>
    <p:sldId id="2142534390" r:id="rId14"/>
    <p:sldId id="2142534414" r:id="rId15"/>
    <p:sldId id="2142534392" r:id="rId16"/>
    <p:sldId id="2142534394" r:id="rId17"/>
    <p:sldId id="2142534395" r:id="rId18"/>
    <p:sldId id="2142534396" r:id="rId19"/>
    <p:sldId id="2142534413" r:id="rId20"/>
    <p:sldId id="2142534401" r:id="rId21"/>
    <p:sldId id="2142534415" r:id="rId22"/>
    <p:sldId id="2142534398" r:id="rId23"/>
    <p:sldId id="2142534402" r:id="rId24"/>
    <p:sldId id="2142534408" r:id="rId25"/>
    <p:sldId id="2142534409" r:id="rId26"/>
    <p:sldId id="2142534417" r:id="rId27"/>
    <p:sldId id="2142534419" r:id="rId28"/>
    <p:sldId id="2142534418" r:id="rId29"/>
    <p:sldId id="2142534416" r:id="rId30"/>
    <p:sldId id="2142534399" r:id="rId31"/>
    <p:sldId id="2142534403" r:id="rId32"/>
    <p:sldId id="2142534410" r:id="rId33"/>
    <p:sldId id="2142534405" r:id="rId34"/>
    <p:sldId id="2142534404" r:id="rId35"/>
    <p:sldId id="2142534406" r:id="rId36"/>
    <p:sldId id="2142534420" r:id="rId37"/>
    <p:sldId id="2142534407" r:id="rId38"/>
    <p:sldId id="2142534422" r:id="rId39"/>
    <p:sldId id="2142534423" r:id="rId40"/>
    <p:sldId id="2142534424" r:id="rId41"/>
    <p:sldId id="2142534425" r:id="rId42"/>
    <p:sldId id="2142534433" r:id="rId43"/>
    <p:sldId id="2142534432" r:id="rId44"/>
    <p:sldId id="2142534435" r:id="rId45"/>
    <p:sldId id="2142534430" r:id="rId46"/>
    <p:sldId id="2142534431" r:id="rId47"/>
    <p:sldId id="2142534400" r:id="rId48"/>
    <p:sldId id="2142534397" r:id="rId49"/>
    <p:sldId id="2142534441" r:id="rId50"/>
    <p:sldId id="2142534442" r:id="rId51"/>
    <p:sldId id="2142534443" r:id="rId52"/>
    <p:sldId id="2142534393" r:id="rId53"/>
    <p:sldId id="2142534444" r:id="rId54"/>
    <p:sldId id="2142534439" r:id="rId55"/>
    <p:sldId id="2142534388" r:id="rId56"/>
    <p:sldId id="2142534436" r:id="rId57"/>
    <p:sldId id="2142534437" r:id="rId58"/>
    <p:sldId id="2142534412" r:id="rId59"/>
    <p:sldId id="2142534438" r:id="rId60"/>
    <p:sldId id="2142534380" r:id="rId61"/>
    <p:sldId id="2142534352" r:id="rId62"/>
    <p:sldId id="2142534308" r:id="rId63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670FF"/>
    <a:srgbClr val="F05A28"/>
    <a:srgbClr val="9B4C9C"/>
    <a:srgbClr val="FFB600"/>
    <a:srgbClr val="387FF9"/>
    <a:srgbClr val="244EFF"/>
    <a:srgbClr val="1254FF"/>
    <a:srgbClr val="6DC8D7"/>
    <a:srgbClr val="4E87C0"/>
    <a:srgbClr val="244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2978" autoAdjust="0"/>
  </p:normalViewPr>
  <p:slideViewPr>
    <p:cSldViewPr snapToGrid="0">
      <p:cViewPr varScale="1">
        <p:scale>
          <a:sx n="99" d="100"/>
          <a:sy n="99" d="100"/>
        </p:scale>
        <p:origin x="960" y="78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5C22D1-A9D3-948F-32F8-6DC852126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10BA43D-0E52-1935-1DCB-E424DD430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9DDAFE0-8F15-5E46-5CAE-A71684960E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5415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92505D-A251-513B-678F-113E1A0F6F90}"/>
              </a:ext>
            </a:extLst>
          </p:cNvPr>
          <p:cNvGrpSpPr/>
          <p:nvPr userDrawn="1"/>
        </p:nvGrpSpPr>
        <p:grpSpPr>
          <a:xfrm>
            <a:off x="7496358" y="2661422"/>
            <a:ext cx="3209018" cy="1711886"/>
            <a:chOff x="7496358" y="2661422"/>
            <a:chExt cx="3209018" cy="17118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50A946-A653-4AE0-F012-EB243CB60DB9}"/>
                </a:ext>
              </a:extLst>
            </p:cNvPr>
            <p:cNvSpPr txBox="1"/>
            <p:nvPr userDrawn="1"/>
          </p:nvSpPr>
          <p:spPr>
            <a:xfrm>
              <a:off x="10215827" y="2665148"/>
              <a:ext cx="489549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801E53-4495-DCBB-B55C-35323C3C0011}"/>
                </a:ext>
              </a:extLst>
            </p:cNvPr>
            <p:cNvSpPr txBox="1"/>
            <p:nvPr userDrawn="1"/>
          </p:nvSpPr>
          <p:spPr>
            <a:xfrm>
              <a:off x="7496358" y="2661422"/>
              <a:ext cx="2889846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45549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7475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3299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B166FE9A-3B18-993C-5870-62E8D9E355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41818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5DBFBB-BC6D-5E1D-D329-DD5B1CEB544E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C5F89C-D380-D8F2-FDD0-92C762B4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329217-6707-34A0-4A67-5D6D06DCAE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70880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A14FDAC8-398B-22BE-304A-9EE36589FF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41195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12302C4-77E2-CE95-3EA8-3B389755DA3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4BAEE-3A28-F884-AF96-DBBF1B69BE8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2D85F-08A9-37F3-2034-C9A5666FCB8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96460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FF571AA8-56E7-1C80-9799-CEBC3CCEC6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49708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331627-CC68-639B-C277-A82A3876930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4A6800-39C4-8499-7955-74B23768AF6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C38FA7-C87C-BD18-19AE-1E3930DCF45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5749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07062911-9D4D-ECDF-5F7F-9B101CF08C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823376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AC47BB-0D36-2A4D-4F5A-B1A955A76DA2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13E471-0864-9FE8-C77D-9D9E506C8A8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446C37-E660-EF10-727A-D9199FB4BE4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050884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3125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5A228465-C92B-846F-6571-9DDB3BEE9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761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09A50F2-F0FB-80EB-4BEA-4F482BACDE74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6581EF-B71B-272D-F210-041535D2CA8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1ECFE4-B819-2BA9-D1A0-0D53ECEDA98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7003451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C68E60C-26FE-5573-D46A-CDA518BBA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2537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F5001D-59DF-35DE-634A-078D0477655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C36C12-861D-0A25-AF4D-41A52EE0C4D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D29803-7359-0D59-E94A-75591130FB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384164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8AD97A1-173F-12BC-27B5-811B23575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2928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AF6D441-9CE3-578C-E671-E04D34F46230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5EAA75-3DB0-2D94-0689-6A1F31F344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3B848F-7890-24CE-B5FC-B8976A027E0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85576278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DB0D9BF1-12A7-8A5A-0F9F-3AFD3E6FBF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57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CECF6FD-B38A-B8F9-45A4-6FF678F3C74B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D8C30A-BF17-9A4E-63DE-DF98AC8D08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D9F9C0-1C15-3A93-2CAB-77A1A2B9E68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194007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5492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2F62DEF-C695-2786-B35F-7C1E51A5926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EA9FD3-805D-5C53-96BD-F5D927D64C8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6F858A-7235-3432-CA26-53259499EB8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843476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-2189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34906EC3-A3EA-96FD-E9EA-8765BAC05B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0016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BF3D68-7377-58C7-7BB3-F949F254C4DA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3AAA65-25FE-139C-5249-EED96CE3CF4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255207-B581-0E67-26E9-66EC8F7ED8C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2448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103173-E8DB-D32C-0379-E7184DFA10B6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D3205F-E6B3-C022-AD55-4487613581F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08DA6C-145D-1254-F90F-4AB79D6D45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663765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DF99B876-C749-CF7A-27AC-AFC29EE2EE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1968962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50376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6088571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46340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1703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8765422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493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915222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612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5189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66801215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0702706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272605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182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81.xml"/><Relationship Id="rId34" Type="http://schemas.openxmlformats.org/officeDocument/2006/relationships/slideLayout" Target="../slideLayouts/slideLayout94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93.xml"/><Relationship Id="rId38" Type="http://schemas.openxmlformats.org/officeDocument/2006/relationships/slideLayout" Target="../slideLayouts/slideLayout98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29" Type="http://schemas.openxmlformats.org/officeDocument/2006/relationships/slideLayout" Target="../slideLayouts/slideLayout89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92.xml"/><Relationship Id="rId37" Type="http://schemas.openxmlformats.org/officeDocument/2006/relationships/slideLayout" Target="../slideLayouts/slideLayout97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31" Type="http://schemas.openxmlformats.org/officeDocument/2006/relationships/slideLayout" Target="../slideLayouts/slideLayout91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90.xml"/><Relationship Id="rId35" Type="http://schemas.openxmlformats.org/officeDocument/2006/relationships/slideLayout" Target="../slideLayouts/slideLayout95.xml"/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  <p:sldLayoutId id="2147486773" r:id="rId60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323858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34" r:id="rId1"/>
    <p:sldLayoutId id="2147486735" r:id="rId2"/>
    <p:sldLayoutId id="2147486736" r:id="rId3"/>
    <p:sldLayoutId id="2147486737" r:id="rId4"/>
    <p:sldLayoutId id="2147486738" r:id="rId5"/>
    <p:sldLayoutId id="2147486739" r:id="rId6"/>
    <p:sldLayoutId id="2147486740" r:id="rId7"/>
    <p:sldLayoutId id="2147486741" r:id="rId8"/>
    <p:sldLayoutId id="2147486742" r:id="rId9"/>
    <p:sldLayoutId id="2147486743" r:id="rId10"/>
    <p:sldLayoutId id="2147486744" r:id="rId11"/>
    <p:sldLayoutId id="2147486745" r:id="rId12"/>
    <p:sldLayoutId id="2147486746" r:id="rId13"/>
    <p:sldLayoutId id="2147486747" r:id="rId14"/>
    <p:sldLayoutId id="2147486748" r:id="rId15"/>
    <p:sldLayoutId id="2147486749" r:id="rId16"/>
    <p:sldLayoutId id="2147486750" r:id="rId17"/>
    <p:sldLayoutId id="2147486751" r:id="rId18"/>
    <p:sldLayoutId id="2147486752" r:id="rId19"/>
    <p:sldLayoutId id="2147486753" r:id="rId20"/>
    <p:sldLayoutId id="2147486754" r:id="rId21"/>
    <p:sldLayoutId id="2147486755" r:id="rId22"/>
    <p:sldLayoutId id="2147486756" r:id="rId23"/>
    <p:sldLayoutId id="2147486757" r:id="rId24"/>
    <p:sldLayoutId id="2147486758" r:id="rId25"/>
    <p:sldLayoutId id="2147486759" r:id="rId26"/>
    <p:sldLayoutId id="2147486760" r:id="rId27"/>
    <p:sldLayoutId id="2147486761" r:id="rId28"/>
    <p:sldLayoutId id="2147486762" r:id="rId29"/>
    <p:sldLayoutId id="2147486763" r:id="rId30"/>
    <p:sldLayoutId id="2147486764" r:id="rId31"/>
    <p:sldLayoutId id="2147486765" r:id="rId32"/>
    <p:sldLayoutId id="2147486766" r:id="rId33"/>
    <p:sldLayoutId id="2147486767" r:id="rId34"/>
    <p:sldLayoutId id="2147486768" r:id="rId35"/>
    <p:sldLayoutId id="2147486769" r:id="rId36"/>
    <p:sldLayoutId id="2147486770" r:id="rId37"/>
    <p:sldLayoutId id="2147486771" r:id="rId38"/>
    <p:sldLayoutId id="2147486772" r:id="rId3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anjula.Ganepola@ibm.com" TargetMode="External"/><Relationship Id="rId1" Type="http://schemas.openxmlformats.org/officeDocument/2006/relationships/slideLayout" Target="../slideLayouts/slideLayout6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njulaGanepola/my-awesome-project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git-scm.com/docs/git-config" TargetMode="Externa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git-lfs.com/" TargetMode="External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marketplace.visualstudio.com/items?itemName=GitHub.vscode-pull-request-github" TargetMode="External"/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GitHub.vscode-pull-request-github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0chZFIZLR_0&amp;t=66s" TargetMode="External"/><Relationship Id="rId3" Type="http://schemas.openxmlformats.org/officeDocument/2006/relationships/hyperlink" Target="https://git-lfs.com/" TargetMode="External"/><Relationship Id="rId7" Type="http://schemas.openxmlformats.org/officeDocument/2006/relationships/hyperlink" Target="https://www.youtube.com/watch?v=e9lnsKot_SQ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youtube.com/watch?v=-iWaarLI7zI" TargetMode="External"/><Relationship Id="rId5" Type="http://schemas.openxmlformats.org/officeDocument/2006/relationships/hyperlink" Target="https://git-scm.com/docs" TargetMode="External"/><Relationship Id="rId4" Type="http://schemas.openxmlformats.org/officeDocument/2006/relationships/hyperlink" Target="https://marketplace.visualstudio.com/items?itemName=GitHub.vscode-pull-request-github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24830-202E-4898-7662-8CD9AA64E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2" y="1733574"/>
            <a:ext cx="5486401" cy="1249719"/>
          </a:xfrm>
        </p:spPr>
        <p:txBody>
          <a:bodyPr>
            <a:normAutofit/>
          </a:bodyPr>
          <a:lstStyle/>
          <a:p>
            <a:r>
              <a:rPr lang="en-US" sz="3400" b="1" dirty="0">
                <a:latin typeface="+mj-lt"/>
              </a:rPr>
              <a:t>Git Concepts</a:t>
            </a:r>
            <a:br>
              <a:rPr lang="en-US" sz="3400" b="1" dirty="0">
                <a:latin typeface="+mj-lt"/>
              </a:rPr>
            </a:br>
            <a:r>
              <a:rPr lang="en-US" sz="3400" dirty="0">
                <a:latin typeface="+mj-lt"/>
              </a:rPr>
              <a:t>I Wish I knew Years 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E186D1-62F5-9957-BE3B-61201E6F17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0" y="5593098"/>
            <a:ext cx="4974263" cy="933649"/>
          </a:xfrm>
        </p:spPr>
        <p:txBody>
          <a:bodyPr/>
          <a:lstStyle/>
          <a:p>
            <a:r>
              <a:rPr lang="en-US" sz="1500" dirty="0">
                <a:latin typeface="+mj-lt"/>
              </a:rPr>
              <a:t>Sanjula Ganepola, IBM</a:t>
            </a:r>
          </a:p>
          <a:p>
            <a:r>
              <a:rPr lang="en-US" sz="1500" dirty="0">
                <a:latin typeface="+mj-lt"/>
              </a:rPr>
              <a:t>Software Developer – IBM </a:t>
            </a:r>
            <a:r>
              <a:rPr lang="en-US" sz="1500" dirty="0" err="1">
                <a:latin typeface="+mj-lt"/>
              </a:rPr>
              <a:t>i</a:t>
            </a:r>
            <a:r>
              <a:rPr lang="en-US" sz="1500" dirty="0">
                <a:latin typeface="+mj-lt"/>
              </a:rPr>
              <a:t> App Dev &amp; AI Toolchain</a:t>
            </a:r>
          </a:p>
          <a:p>
            <a:r>
              <a:rPr lang="en-US" sz="1500" dirty="0">
                <a:latin typeface="+mj-lt"/>
                <a:hlinkClick r:id="rId2"/>
              </a:rPr>
              <a:t>Sanjula.Ganepola@ibm.com</a:t>
            </a:r>
            <a:endParaRPr lang="en-US" sz="1500" dirty="0"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67159-F46F-C6B5-4A5C-71A74E1EF6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319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E8A31-EA8F-D593-C8BD-6F3CAB45A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9DE70D-D850-4828-194F-C0E4F2971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Committing files to the local repository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56C5E-A839-0A36-92D8-3764C06D56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8553B-7FD9-FE4D-A95A-2BEBCE63E017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F4B26B-31EC-54B2-5DFB-8858B4CEF043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98E1DA-ED6C-D3EF-D950-1815066C6544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2571B4-BB26-CFC0-1E30-042483E84F1F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BE9CC1-1BAE-BB2B-EC72-971498AD8B76}"/>
              </a:ext>
            </a:extLst>
          </p:cNvPr>
          <p:cNvCxnSpPr>
            <a:cxnSpLocks/>
          </p:cNvCxnSpPr>
          <p:nvPr/>
        </p:nvCxnSpPr>
        <p:spPr>
          <a:xfrm>
            <a:off x="5666636" y="1150385"/>
            <a:ext cx="90268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B369C075-B96A-6840-7EE8-FDF55033F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558" y="1743423"/>
            <a:ext cx="8160883" cy="469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27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0D837-8A50-6938-483A-D1F2B2063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97EB26-9940-2AAE-011F-2D0B0E4D7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Committing more files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E74769-FC62-F3CC-679F-E2AE630ED5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68FB54-231E-AB8C-24AA-92EB709FB5AB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6834B4-4C53-EC8E-DF78-0C53EA726B0A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9BD5BC-9AD4-5126-03A4-42AB03B810BA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BF691B-CB16-C359-BB95-66DEDC6E4DA1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C07716-9F50-A1C5-05CD-6CBD6A5F5D4E}"/>
              </a:ext>
            </a:extLst>
          </p:cNvPr>
          <p:cNvCxnSpPr>
            <a:cxnSpLocks/>
          </p:cNvCxnSpPr>
          <p:nvPr/>
        </p:nvCxnSpPr>
        <p:spPr>
          <a:xfrm>
            <a:off x="5666636" y="1150385"/>
            <a:ext cx="90268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16C1B1F-711C-8FF2-65DF-F2F1F54B1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421" y="1601966"/>
            <a:ext cx="9352085" cy="483334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81CF7C-D25F-88F4-6BB3-99F639992F2F}"/>
              </a:ext>
            </a:extLst>
          </p:cNvPr>
          <p:cNvCxnSpPr>
            <a:cxnSpLocks/>
          </p:cNvCxnSpPr>
          <p:nvPr/>
        </p:nvCxnSpPr>
        <p:spPr>
          <a:xfrm>
            <a:off x="3138855" y="1150385"/>
            <a:ext cx="90268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811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057D6-386D-A82B-61EF-B4528F0D0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D0591F-5B8B-D241-B799-BA1A91DCB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Checking out a specific commit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A6126-CAE1-3A0C-9EFE-277F83B938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1612F62-92F2-B14C-5ADC-AF9B8765D6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78" y="2924683"/>
            <a:ext cx="5461488" cy="121923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7215331-D3EB-113F-4DD1-0BB51C1B2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1656" y="3978651"/>
            <a:ext cx="540000" cy="540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45BCD53-3954-B9C3-C1CA-95074413B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1656" y="1009825"/>
            <a:ext cx="540000" cy="540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4CD4AE-7195-C920-55F4-84FE2DC05A33}"/>
              </a:ext>
            </a:extLst>
          </p:cNvPr>
          <p:cNvCxnSpPr>
            <a:cxnSpLocks/>
          </p:cNvCxnSpPr>
          <p:nvPr/>
        </p:nvCxnSpPr>
        <p:spPr>
          <a:xfrm flipV="1">
            <a:off x="6711656" y="4363206"/>
            <a:ext cx="0" cy="2027434"/>
          </a:xfrm>
          <a:prstGeom prst="line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9BC1F64-651B-27CD-04D9-162BDC5631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433" y="4431531"/>
            <a:ext cx="4126429" cy="1905394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EE15F4D-04EC-CCFF-FB7B-E66CB86364A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432" y="1468146"/>
            <a:ext cx="4126429" cy="190539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98C03C8-6C93-7438-289F-3652BF687F5A}"/>
              </a:ext>
            </a:extLst>
          </p:cNvPr>
          <p:cNvSpPr txBox="1"/>
          <p:nvPr/>
        </p:nvSpPr>
        <p:spPr>
          <a:xfrm>
            <a:off x="7322432" y="1098814"/>
            <a:ext cx="4126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>
                <a:solidFill>
                  <a:srgbClr val="F05A28"/>
                </a:solidFill>
                <a:latin typeface="+mj-lt"/>
              </a:rPr>
              <a:t>e7809ee</a:t>
            </a:r>
            <a:r>
              <a:rPr lang="en-CA" dirty="0">
                <a:latin typeface="+mj-lt"/>
              </a:rPr>
              <a:t>          Add console log</a:t>
            </a:r>
            <a:endParaRPr lang="en-CA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A25AD1A-0E52-D510-EA4B-97962CD41985}"/>
              </a:ext>
            </a:extLst>
          </p:cNvPr>
          <p:cNvSpPr txBox="1"/>
          <p:nvPr/>
        </p:nvSpPr>
        <p:spPr>
          <a:xfrm>
            <a:off x="7322432" y="4063985"/>
            <a:ext cx="4126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>
                <a:solidFill>
                  <a:srgbClr val="F05A28"/>
                </a:solidFill>
                <a:latin typeface="+mj-lt"/>
              </a:rPr>
              <a:t>fd28db6</a:t>
            </a:r>
            <a:r>
              <a:rPr lang="en-CA" dirty="0">
                <a:latin typeface="+mj-lt"/>
              </a:rPr>
              <a:t>          Initial commit</a:t>
            </a:r>
            <a:endParaRPr lang="en-CA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FC733A8-AC67-FF23-1D68-5B5B00E448FC}"/>
              </a:ext>
            </a:extLst>
          </p:cNvPr>
          <p:cNvCxnSpPr>
            <a:cxnSpLocks/>
          </p:cNvCxnSpPr>
          <p:nvPr/>
        </p:nvCxnSpPr>
        <p:spPr>
          <a:xfrm flipV="1">
            <a:off x="6711656" y="1374057"/>
            <a:ext cx="676" cy="2749316"/>
          </a:xfrm>
          <a:prstGeom prst="line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45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7CD03-706E-DCBE-F26B-70351B1C0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23351F-30E2-C92C-7179-BAA17AA34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Comparing two commits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C5E704-685F-8303-C5EA-4AF496BCBE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A0A7C771-3FCD-4791-4941-9748F3AE4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37" y="1250425"/>
            <a:ext cx="10618725" cy="487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21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9F72F-D600-7F80-6E67-C1CDCF87C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0303D9-110D-E941-40CF-6C2E37F7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Creating a remote repository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4DB08F-D16A-C274-2F29-889DED5837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A66B0D-58B6-F3C8-545C-AAC9429CA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59" y="2902050"/>
            <a:ext cx="1870948" cy="165515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39225B-D945-2B73-1DDB-F17840962BD1}"/>
              </a:ext>
            </a:extLst>
          </p:cNvPr>
          <p:cNvCxnSpPr>
            <a:cxnSpLocks/>
          </p:cNvCxnSpPr>
          <p:nvPr/>
        </p:nvCxnSpPr>
        <p:spPr>
          <a:xfrm>
            <a:off x="2894107" y="3729629"/>
            <a:ext cx="133499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87E822-117D-905B-0B7B-65D8F60DE6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369" y="1035891"/>
            <a:ext cx="6873472" cy="538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246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9DCA0-EDCF-6129-3CCE-2AF8DCA93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2452C0-8D95-0BE5-2621-1F04A539B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Using the quick setup instructions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D0D7D2-57D9-372F-F6C5-B03F48388B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E60DDA9-66F7-925F-0FA1-751FDAC380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684" y="1481291"/>
            <a:ext cx="7838632" cy="49540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ABC709-B25B-3ACC-32E2-CF6800F030E5}"/>
              </a:ext>
            </a:extLst>
          </p:cNvPr>
          <p:cNvSpPr txBox="1"/>
          <p:nvPr/>
        </p:nvSpPr>
        <p:spPr>
          <a:xfrm>
            <a:off x="2176684" y="966976"/>
            <a:ext cx="7838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hlinkClick r:id="rId3"/>
              </a:rPr>
              <a:t>https://github.com/SanjulaGanepola/my-awesome-project</a:t>
            </a:r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6657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50597-0C82-1453-FACA-3E0712834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AEE917-53C2-AB74-4841-999876887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Pushing to the remote repository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B4ED1F-CA06-A959-C0F6-AF303BA968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9B0D470-95E3-D94E-DE43-8AB3FF911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364" y="1686938"/>
            <a:ext cx="9225272" cy="47410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A28421-B6A9-53EA-7B0B-8434EF40EC42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107B0E-633E-BF03-0402-194B38108F78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395AE-35F6-BA53-7A89-8FEC433069BA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A7FBB5-5377-1B4F-CA12-A10208F84A57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FF9FFE-D93C-FB8B-74AC-C699F55C8E8A}"/>
              </a:ext>
            </a:extLst>
          </p:cNvPr>
          <p:cNvCxnSpPr>
            <a:cxnSpLocks/>
          </p:cNvCxnSpPr>
          <p:nvPr/>
        </p:nvCxnSpPr>
        <p:spPr>
          <a:xfrm>
            <a:off x="8125557" y="1150384"/>
            <a:ext cx="90268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557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9E722-0716-5285-3F16-A142DBDF5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7932A2-0018-C33D-F2B8-87549C603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Listing the remote repositories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771524-5D0C-DA96-CC83-ABF3FDEC39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0549DA6-B8C2-3B7C-0FAD-48896F7BD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54" y="2163278"/>
            <a:ext cx="10715291" cy="253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15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68AE6-9D99-DBD6-3301-4F695F218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D53DB6-F284-BD40-1410-A3E2E0CEF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Viewing the remote repository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04E605-814C-E606-01BF-950D032E9D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FCCBFA1-EEAB-F1C3-6FCC-B92D98C976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516" y="950857"/>
            <a:ext cx="9236968" cy="548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23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E09A8-251E-891F-EE72-007A540A8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831CFE7-0E96-AC6A-72AC-58B189780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Using Git in a Team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4B6662-2880-71F8-A7FF-522B9819DE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507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Git Basics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Using Git in a Team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Branching and Merge Conflicts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Merge Commits vs. Rebase Merging vs. Squash Merging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Tips and Tricks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Git in VS Code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5235C3-A562-771F-5FA0-572DF621B8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30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AA223-5713-5B43-ADF6-82A3ACF30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C9E3B1B-F705-9436-79F4-6985EC870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Adding collaborators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C3266B-722D-B501-656D-37EE1749F3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39D557B-D1A5-1CCA-A132-B7E292F148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706" y="943275"/>
            <a:ext cx="6118587" cy="539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57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59A76-D873-F1A1-DD82-A77F11DDC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3938F9-B3A6-7A98-A157-23B95C331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Cloning the remote repository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30C2B8-9795-296C-8DEC-5FFDB4A6E6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172390CC-BFDF-8867-7590-568E8CF85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923" y="2357436"/>
            <a:ext cx="8851900" cy="31939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B41584-564D-17AF-81AC-16C61AA91ABA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A3432-5C71-AA4C-BB3D-D649C3DE1F04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45EFE5-81D9-288A-1906-09D9E5C30161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851C6F-5CDB-49B1-03D1-34CED8843F81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742C217-B3B6-CF8C-9F72-971F4522233F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>
            <a:off x="8125557" y="1150385"/>
            <a:ext cx="90268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8F16856-07B8-A141-357E-C2FCD149234A}"/>
              </a:ext>
            </a:extLst>
          </p:cNvPr>
          <p:cNvSpPr txBox="1"/>
          <p:nvPr/>
        </p:nvSpPr>
        <p:spPr>
          <a:xfrm>
            <a:off x="398158" y="3323486"/>
            <a:ext cx="175937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rgbClr val="7030A0"/>
                </a:solidFill>
              </a:rPr>
              <a:t>Edmund</a:t>
            </a:r>
            <a:br>
              <a:rPr lang="en-CA" dirty="0">
                <a:solidFill>
                  <a:srgbClr val="7030A0"/>
                </a:solidFill>
              </a:rPr>
            </a:br>
            <a:r>
              <a:rPr lang="en-CA" dirty="0">
                <a:solidFill>
                  <a:srgbClr val="7030A0"/>
                </a:solidFill>
              </a:rPr>
              <a:t>(Team Member)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B5ABD43-AE3A-A87B-92EA-9FE15F3C14AD}"/>
              </a:ext>
            </a:extLst>
          </p:cNvPr>
          <p:cNvCxnSpPr>
            <a:cxnSpLocks/>
          </p:cNvCxnSpPr>
          <p:nvPr/>
        </p:nvCxnSpPr>
        <p:spPr>
          <a:xfrm>
            <a:off x="2167158" y="3954428"/>
            <a:ext cx="610089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712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1990E-72FB-8F42-ABF4-ECFEF7340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BBB970-2D83-1653-9E1D-1028252ED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Working → Staging → Committing → Pushing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A88392-EF85-974E-EBED-1B654733CA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86991D2-C9EF-1436-F5F8-25CF46B02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113" y="1741826"/>
            <a:ext cx="8544409" cy="44252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1857C3-28D7-4EAD-B3DC-128CD9D8EE1D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716F10-3A45-199C-445F-D7B204AA7BA7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63ED29-0E5D-E19F-57EE-D48C573CB7F7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0F4342-503E-97DF-BE45-746243AC246A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B1D61D7-01A7-3669-86D4-4B60ABA38CD2}"/>
              </a:ext>
            </a:extLst>
          </p:cNvPr>
          <p:cNvCxnSpPr>
            <a:cxnSpLocks/>
          </p:cNvCxnSpPr>
          <p:nvPr/>
        </p:nvCxnSpPr>
        <p:spPr>
          <a:xfrm>
            <a:off x="5666636" y="1150385"/>
            <a:ext cx="90268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562666-1CD6-65F0-FF29-1A5E24C340C8}"/>
              </a:ext>
            </a:extLst>
          </p:cNvPr>
          <p:cNvCxnSpPr>
            <a:cxnSpLocks/>
          </p:cNvCxnSpPr>
          <p:nvPr/>
        </p:nvCxnSpPr>
        <p:spPr>
          <a:xfrm>
            <a:off x="3138855" y="1150385"/>
            <a:ext cx="90268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560B3E-CC17-13AB-01F8-04050A7ADE96}"/>
              </a:ext>
            </a:extLst>
          </p:cNvPr>
          <p:cNvCxnSpPr>
            <a:cxnSpLocks/>
          </p:cNvCxnSpPr>
          <p:nvPr/>
        </p:nvCxnSpPr>
        <p:spPr>
          <a:xfrm>
            <a:off x="8125557" y="1150384"/>
            <a:ext cx="90268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523B0BA-495E-6DB8-95CF-5A3D64D43B53}"/>
              </a:ext>
            </a:extLst>
          </p:cNvPr>
          <p:cNvSpPr txBox="1"/>
          <p:nvPr/>
        </p:nvSpPr>
        <p:spPr>
          <a:xfrm>
            <a:off x="436658" y="3323486"/>
            <a:ext cx="175937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rgbClr val="7030A0"/>
                </a:solidFill>
              </a:rPr>
              <a:t>Edmund</a:t>
            </a:r>
            <a:br>
              <a:rPr lang="en-CA" dirty="0">
                <a:solidFill>
                  <a:srgbClr val="7030A0"/>
                </a:solidFill>
              </a:rPr>
            </a:br>
            <a:r>
              <a:rPr lang="en-CA" dirty="0">
                <a:solidFill>
                  <a:srgbClr val="7030A0"/>
                </a:solidFill>
              </a:rPr>
              <a:t>(Team Member)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616B3E6-1423-715A-FA78-CD15D98B92BD}"/>
              </a:ext>
            </a:extLst>
          </p:cNvPr>
          <p:cNvCxnSpPr>
            <a:cxnSpLocks/>
          </p:cNvCxnSpPr>
          <p:nvPr/>
        </p:nvCxnSpPr>
        <p:spPr>
          <a:xfrm>
            <a:off x="2205658" y="3954428"/>
            <a:ext cx="610089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005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E93BB-F306-A062-90C8-B27DAA14F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8E9FDD-2EDD-56B9-139F-FB761272B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Option 1: Fetching and merging from the remote repository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0E3CE6-3CD7-A737-7EDB-A3D0BBAFB5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85E40-F946-4BBB-F808-83B556FB6300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BB7EAE-2A9A-AB30-24C7-C702902C347D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F74BDC-4B23-86D1-245C-20F0394600FE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107CBE-595B-D4B5-5E32-2B20FFB9553D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9ED63B-4412-96F6-E9A2-0A381E3BDC94}"/>
              </a:ext>
            </a:extLst>
          </p:cNvPr>
          <p:cNvCxnSpPr>
            <a:cxnSpLocks/>
          </p:cNvCxnSpPr>
          <p:nvPr/>
        </p:nvCxnSpPr>
        <p:spPr>
          <a:xfrm flipH="1">
            <a:off x="8173547" y="1610279"/>
            <a:ext cx="90268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4EF06D0-91C9-A1D8-245F-502A8698E622}"/>
              </a:ext>
            </a:extLst>
          </p:cNvPr>
          <p:cNvSpPr txBox="1"/>
          <p:nvPr/>
        </p:nvSpPr>
        <p:spPr>
          <a:xfrm>
            <a:off x="787138" y="3643110"/>
            <a:ext cx="1438044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chemeClr val="accent6"/>
                </a:solidFill>
              </a:rPr>
              <a:t>Sanjula</a:t>
            </a:r>
            <a:br>
              <a:rPr lang="en-CA" dirty="0">
                <a:solidFill>
                  <a:schemeClr val="accent6"/>
                </a:solidFill>
              </a:rPr>
            </a:br>
            <a:r>
              <a:rPr lang="en-CA" dirty="0">
                <a:solidFill>
                  <a:schemeClr val="accent6"/>
                </a:solidFill>
              </a:rPr>
              <a:t>(Owner)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91CCAC6-FDF2-3ACC-A839-37FDB785D65D}"/>
              </a:ext>
            </a:extLst>
          </p:cNvPr>
          <p:cNvCxnSpPr>
            <a:cxnSpLocks/>
          </p:cNvCxnSpPr>
          <p:nvPr/>
        </p:nvCxnSpPr>
        <p:spPr>
          <a:xfrm>
            <a:off x="2297695" y="4274052"/>
            <a:ext cx="610089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A9116AC-E84D-205B-BD35-9D57BF76D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1" y="2116341"/>
            <a:ext cx="8444380" cy="43189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5AB898-BD94-B1BE-D615-B5F21DBD6F1E}"/>
              </a:ext>
            </a:extLst>
          </p:cNvPr>
          <p:cNvSpPr txBox="1"/>
          <p:nvPr/>
        </p:nvSpPr>
        <p:spPr>
          <a:xfrm>
            <a:off x="8105775" y="1655552"/>
            <a:ext cx="1038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1670FF"/>
                </a:solidFill>
                <a:latin typeface="+mj-lt"/>
              </a:rPr>
              <a:t>FETCH</a:t>
            </a:r>
            <a:endParaRPr lang="en-CA" i="1" dirty="0">
              <a:solidFill>
                <a:srgbClr val="1670FF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2D845B-0FC3-4487-786E-B85BFB56E1C0}"/>
              </a:ext>
            </a:extLst>
          </p:cNvPr>
          <p:cNvCxnSpPr>
            <a:cxnSpLocks/>
          </p:cNvCxnSpPr>
          <p:nvPr/>
        </p:nvCxnSpPr>
        <p:spPr>
          <a:xfrm flipH="1">
            <a:off x="3124201" y="1610279"/>
            <a:ext cx="349934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4F44CF2-61F5-B0CB-71EF-CDAC4BFD1E99}"/>
              </a:ext>
            </a:extLst>
          </p:cNvPr>
          <p:cNvSpPr txBox="1"/>
          <p:nvPr/>
        </p:nvSpPr>
        <p:spPr>
          <a:xfrm>
            <a:off x="4354758" y="1655983"/>
            <a:ext cx="1038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1670FF"/>
                </a:solidFill>
                <a:latin typeface="+mj-lt"/>
              </a:rPr>
              <a:t>MERGE</a:t>
            </a:r>
            <a:endParaRPr lang="en-CA" i="1" dirty="0">
              <a:solidFill>
                <a:srgbClr val="167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085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F82D6-ECF1-8E91-D961-429475455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4F4BAF8-8900-44AF-0C3D-020C7C2B643B}"/>
              </a:ext>
            </a:extLst>
          </p:cNvPr>
          <p:cNvCxnSpPr>
            <a:cxnSpLocks/>
          </p:cNvCxnSpPr>
          <p:nvPr/>
        </p:nvCxnSpPr>
        <p:spPr>
          <a:xfrm flipH="1">
            <a:off x="3124201" y="1610279"/>
            <a:ext cx="5952029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16648225-20A5-836C-403C-DB2BB886F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Option 2: Pulling from the remote repository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29FBF5-2E0A-EC79-AE92-18EF9D582E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36C5E8-0C42-0F91-1B71-C5C5A82CD610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DCDC55-A72B-FB6D-9403-1D39736A780F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1D35D-479F-044A-D120-D4ED68EDB301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443522-C428-B0E9-D5B1-C4A3144B51F2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23FC09-E11F-0441-7CF9-143772A864BA}"/>
              </a:ext>
            </a:extLst>
          </p:cNvPr>
          <p:cNvSpPr txBox="1"/>
          <p:nvPr/>
        </p:nvSpPr>
        <p:spPr>
          <a:xfrm>
            <a:off x="5576887" y="1678644"/>
            <a:ext cx="1038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1670FF"/>
                </a:solidFill>
                <a:latin typeface="+mj-lt"/>
              </a:rPr>
              <a:t>PULL</a:t>
            </a:r>
            <a:endParaRPr lang="en-CA" i="1" dirty="0">
              <a:solidFill>
                <a:srgbClr val="1670FF"/>
              </a:solidFill>
            </a:endParaRPr>
          </a:p>
        </p:txBody>
      </p:sp>
      <p:pic>
        <p:nvPicPr>
          <p:cNvPr id="30" name="Picture 2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5FD2C7E-1254-D045-D234-8DF8F1828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1" y="3380931"/>
            <a:ext cx="8608397" cy="17862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98F62E-203B-BA86-4F55-D5FD4514A062}"/>
              </a:ext>
            </a:extLst>
          </p:cNvPr>
          <p:cNvSpPr txBox="1"/>
          <p:nvPr/>
        </p:nvSpPr>
        <p:spPr>
          <a:xfrm>
            <a:off x="787138" y="3643110"/>
            <a:ext cx="1438044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chemeClr val="accent6"/>
                </a:solidFill>
              </a:rPr>
              <a:t>Sanjula</a:t>
            </a:r>
            <a:br>
              <a:rPr lang="en-CA" dirty="0">
                <a:solidFill>
                  <a:schemeClr val="accent6"/>
                </a:solidFill>
              </a:rPr>
            </a:br>
            <a:r>
              <a:rPr lang="en-CA" dirty="0">
                <a:solidFill>
                  <a:schemeClr val="accent6"/>
                </a:solidFill>
              </a:rPr>
              <a:t>(Owner)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C3D22BA-F24D-352A-D43B-8CF89F435CD7}"/>
              </a:ext>
            </a:extLst>
          </p:cNvPr>
          <p:cNvCxnSpPr>
            <a:cxnSpLocks/>
          </p:cNvCxnSpPr>
          <p:nvPr/>
        </p:nvCxnSpPr>
        <p:spPr>
          <a:xfrm>
            <a:off x="2297695" y="4274052"/>
            <a:ext cx="610089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186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089B7-E852-F292-A45D-354CDC5FC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C400A3-6135-5AF2-7951-F77A132B4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Creating a fork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5C6E3D-A104-B26D-E7A0-4D9563808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C7D6C5-B859-B40C-6386-2B01B5976B94}"/>
              </a:ext>
            </a:extLst>
          </p:cNvPr>
          <p:cNvSpPr txBox="1"/>
          <p:nvPr/>
        </p:nvSpPr>
        <p:spPr>
          <a:xfrm>
            <a:off x="718033" y="2841752"/>
            <a:ext cx="1438044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rgbClr val="00B050"/>
                </a:solidFill>
              </a:rPr>
              <a:t>John</a:t>
            </a:r>
            <a:br>
              <a:rPr lang="en-CA" dirty="0">
                <a:solidFill>
                  <a:srgbClr val="00B050"/>
                </a:solidFill>
              </a:rPr>
            </a:br>
            <a:r>
              <a:rPr lang="en-CA" dirty="0">
                <a:solidFill>
                  <a:srgbClr val="00B050"/>
                </a:solidFill>
              </a:rPr>
              <a:t>(Outside Collaborator)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60E786-78F9-026F-99BB-B70D5CD096FD}"/>
              </a:ext>
            </a:extLst>
          </p:cNvPr>
          <p:cNvCxnSpPr>
            <a:cxnSpLocks/>
          </p:cNvCxnSpPr>
          <p:nvPr/>
        </p:nvCxnSpPr>
        <p:spPr>
          <a:xfrm>
            <a:off x="2230317" y="3611876"/>
            <a:ext cx="610089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A12B50A-C8D2-0644-139B-967908AD65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351" y="937776"/>
            <a:ext cx="8168773" cy="534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77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37E50-652E-0A38-FA48-8BC4315D6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4282B99-0EA4-402B-1FD6-863EEC8E2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Upstream vs Origin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E25376-70CB-D284-E9FE-17699413BC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CF5F61-01A6-8EB1-E44C-C6B479D0C881}"/>
              </a:ext>
            </a:extLst>
          </p:cNvPr>
          <p:cNvSpPr txBox="1"/>
          <p:nvPr/>
        </p:nvSpPr>
        <p:spPr>
          <a:xfrm>
            <a:off x="2537609" y="1567787"/>
            <a:ext cx="21504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Remote GitHub Repo - </a:t>
            </a:r>
            <a:r>
              <a:rPr lang="en-CA" dirty="0">
                <a:solidFill>
                  <a:srgbClr val="F05A28"/>
                </a:solidFill>
                <a:latin typeface="+mj-lt"/>
              </a:rPr>
              <a:t>Original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566CED-2B34-77EB-D085-912A0276ED76}"/>
              </a:ext>
            </a:extLst>
          </p:cNvPr>
          <p:cNvSpPr txBox="1"/>
          <p:nvPr/>
        </p:nvSpPr>
        <p:spPr>
          <a:xfrm>
            <a:off x="7025616" y="1567787"/>
            <a:ext cx="2150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Remote GitHub Repo - </a:t>
            </a:r>
            <a:r>
              <a:rPr lang="en-CA" dirty="0">
                <a:solidFill>
                  <a:schemeClr val="accent6"/>
                </a:solidFill>
                <a:latin typeface="+mj-lt"/>
              </a:rPr>
              <a:t>Fork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1562F6-0C2A-B42A-E398-7A379BFF3104}"/>
              </a:ext>
            </a:extLst>
          </p:cNvPr>
          <p:cNvSpPr txBox="1"/>
          <p:nvPr/>
        </p:nvSpPr>
        <p:spPr>
          <a:xfrm>
            <a:off x="5194892" y="4128271"/>
            <a:ext cx="1491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Local Repo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F9823BB3-2833-6D6F-8C6B-5FEF4E0CB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0850" y="2214118"/>
            <a:ext cx="1080000" cy="1080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9881454-1665-620E-7FE8-5B394D83FD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00850" y="4497603"/>
            <a:ext cx="1080000" cy="1080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1146A268-7AE5-432A-1DD9-5A4FDE8DD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72842" y="2214118"/>
            <a:ext cx="1080000" cy="10800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DC0526-5B8E-9944-5835-0061B25508E2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3529722" y="3313368"/>
            <a:ext cx="1665170" cy="999569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6B2BEE6-682C-4BE6-900E-121B46110F4A}"/>
              </a:ext>
            </a:extLst>
          </p:cNvPr>
          <p:cNvSpPr txBox="1"/>
          <p:nvPr/>
        </p:nvSpPr>
        <p:spPr>
          <a:xfrm>
            <a:off x="2599393" y="3443820"/>
            <a:ext cx="11875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latin typeface="+mj-lt"/>
              </a:rPr>
              <a:t>upstream</a:t>
            </a:r>
            <a:endParaRPr lang="en-CA" i="1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33C5A37-D10A-28BA-BF1A-2F19ADC33272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6686808" y="3313368"/>
            <a:ext cx="1369585" cy="999569"/>
          </a:xfrm>
          <a:prstGeom prst="straightConnector1">
            <a:avLst/>
          </a:prstGeom>
          <a:ln>
            <a:solidFill>
              <a:srgbClr val="1670F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14618CE-0AF7-B4C9-A331-1CA9302CA054}"/>
              </a:ext>
            </a:extLst>
          </p:cNvPr>
          <p:cNvCxnSpPr>
            <a:cxnSpLocks/>
          </p:cNvCxnSpPr>
          <p:nvPr/>
        </p:nvCxnSpPr>
        <p:spPr>
          <a:xfrm>
            <a:off x="4688075" y="2754118"/>
            <a:ext cx="2406315" cy="0"/>
          </a:xfrm>
          <a:prstGeom prst="straightConnector1">
            <a:avLst/>
          </a:prstGeom>
          <a:ln>
            <a:solidFill>
              <a:srgbClr val="1670FF"/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6D9EADF-3254-8B4C-3C35-8AFF53EF4E5E}"/>
              </a:ext>
            </a:extLst>
          </p:cNvPr>
          <p:cNvSpPr txBox="1"/>
          <p:nvPr/>
        </p:nvSpPr>
        <p:spPr>
          <a:xfrm>
            <a:off x="7866073" y="3443820"/>
            <a:ext cx="861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latin typeface="+mj-lt"/>
              </a:rPr>
              <a:t>origin</a:t>
            </a:r>
            <a:endParaRPr lang="en-CA" i="1" dirty="0"/>
          </a:p>
        </p:txBody>
      </p:sp>
    </p:spTree>
    <p:extLst>
      <p:ext uri="{BB962C8B-B14F-4D97-AF65-F5344CB8AC3E}">
        <p14:creationId xmlns:p14="http://schemas.microsoft.com/office/powerpoint/2010/main" val="3298723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EA8BE-3C3B-126B-9007-AD7078D00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472728-1DCD-9EC9-7722-F531F843A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Listing Remote Repositories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C0C76A-18BC-4B1E-391F-3765895749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93E88A-BF33-CA3B-8CD6-246DFD2AFB22}"/>
              </a:ext>
            </a:extLst>
          </p:cNvPr>
          <p:cNvSpPr txBox="1"/>
          <p:nvPr/>
        </p:nvSpPr>
        <p:spPr>
          <a:xfrm>
            <a:off x="598060" y="3001099"/>
            <a:ext cx="175937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rgbClr val="7030A0"/>
                </a:solidFill>
              </a:rPr>
              <a:t>Edmund</a:t>
            </a:r>
            <a:br>
              <a:rPr lang="en-CA" dirty="0">
                <a:solidFill>
                  <a:srgbClr val="7030A0"/>
                </a:solidFill>
              </a:rPr>
            </a:br>
            <a:r>
              <a:rPr lang="en-CA" dirty="0">
                <a:solidFill>
                  <a:srgbClr val="7030A0"/>
                </a:solidFill>
              </a:rPr>
              <a:t>(Team Member)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9E0A1C-F42A-736A-E6FB-02C6297BC83F}"/>
              </a:ext>
            </a:extLst>
          </p:cNvPr>
          <p:cNvCxnSpPr>
            <a:cxnSpLocks/>
          </p:cNvCxnSpPr>
          <p:nvPr/>
        </p:nvCxnSpPr>
        <p:spPr>
          <a:xfrm>
            <a:off x="2444060" y="3632041"/>
            <a:ext cx="1906557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BB84291-5F6E-3EEF-3430-B580EDFC7FA3}"/>
              </a:ext>
            </a:extLst>
          </p:cNvPr>
          <p:cNvSpPr txBox="1"/>
          <p:nvPr/>
        </p:nvSpPr>
        <p:spPr>
          <a:xfrm>
            <a:off x="598060" y="991897"/>
            <a:ext cx="1759375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rgbClr val="00B050"/>
                </a:solidFill>
              </a:rPr>
              <a:t>Bob</a:t>
            </a:r>
            <a:br>
              <a:rPr lang="en-CA" dirty="0">
                <a:solidFill>
                  <a:srgbClr val="00B050"/>
                </a:solidFill>
              </a:rPr>
            </a:br>
            <a:r>
              <a:rPr lang="en-CA" dirty="0">
                <a:solidFill>
                  <a:srgbClr val="00B050"/>
                </a:solidFill>
              </a:rPr>
              <a:t>(Outside Collaborator)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804BCF-218F-B74A-66E5-3FA8AA0DD967}"/>
              </a:ext>
            </a:extLst>
          </p:cNvPr>
          <p:cNvSpPr txBox="1"/>
          <p:nvPr/>
        </p:nvSpPr>
        <p:spPr>
          <a:xfrm>
            <a:off x="598060" y="4889137"/>
            <a:ext cx="175937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chemeClr val="accent6"/>
                </a:solidFill>
              </a:rPr>
              <a:t>Sanjula</a:t>
            </a:r>
            <a:br>
              <a:rPr lang="en-CA" dirty="0">
                <a:solidFill>
                  <a:schemeClr val="accent6"/>
                </a:solidFill>
              </a:rPr>
            </a:br>
            <a:r>
              <a:rPr lang="en-CA" dirty="0">
                <a:solidFill>
                  <a:schemeClr val="accent6"/>
                </a:solidFill>
              </a:rPr>
              <a:t>(Owner)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B9B60E6-2119-9DCC-C798-BC4C6430A2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25" y="784774"/>
            <a:ext cx="6131292" cy="1948504"/>
          </a:xfrm>
          <a:prstGeom prst="rect">
            <a:avLst/>
          </a:prstGeom>
        </p:spPr>
      </p:pic>
      <p:pic>
        <p:nvPicPr>
          <p:cNvPr id="22" name="Picture 2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2583AB6-1AE9-CB10-0E4D-0F9BBD95FA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25" y="2989698"/>
            <a:ext cx="6131292" cy="1284685"/>
          </a:xfrm>
          <a:prstGeom prst="rect">
            <a:avLst/>
          </a:prstGeom>
        </p:spPr>
      </p:pic>
      <p:pic>
        <p:nvPicPr>
          <p:cNvPr id="24" name="Picture 23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B16374B0-C0D6-AFD9-1685-11DF4E7732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25" y="4501430"/>
            <a:ext cx="6131292" cy="2037297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3BCD49-970B-3F34-66F3-66EDA59E9814}"/>
              </a:ext>
            </a:extLst>
          </p:cNvPr>
          <p:cNvCxnSpPr>
            <a:cxnSpLocks/>
          </p:cNvCxnSpPr>
          <p:nvPr/>
        </p:nvCxnSpPr>
        <p:spPr>
          <a:xfrm>
            <a:off x="2444059" y="1755111"/>
            <a:ext cx="1906557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A726226-BD0A-7873-0126-1EAF16BBC94F}"/>
              </a:ext>
            </a:extLst>
          </p:cNvPr>
          <p:cNvCxnSpPr>
            <a:cxnSpLocks/>
          </p:cNvCxnSpPr>
          <p:nvPr/>
        </p:nvCxnSpPr>
        <p:spPr>
          <a:xfrm>
            <a:off x="2444060" y="5518595"/>
            <a:ext cx="1906557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29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938EE-2741-2B56-A950-EEB2ED1CA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C8D46E2-F7C0-938E-8135-476C27C02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Branching and Merge Conflicts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A61F05-5B96-A7D8-8925-809EDEF4C3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13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66D9D-C9F1-AA8D-70FE-F481471BA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419CA7-ADE6-EE88-C248-4A3B7DBF1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Branching in Git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B20B51-3F73-EF0E-7CE4-072183D87D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F1827B8-ED15-A1E9-EA50-E3C6B2182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540" y="963300"/>
            <a:ext cx="9550920" cy="522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4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C4572C-BD72-71DC-ABD4-957B43266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0" y="752669"/>
            <a:ext cx="10888743" cy="5774078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endParaRPr lang="en-US" b="1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b="1" dirty="0">
                <a:latin typeface="+mj-lt"/>
              </a:rPr>
              <a:t>🤩 Never used it		</a:t>
            </a:r>
            <a:r>
              <a:rPr lang="en-US" dirty="0">
                <a:latin typeface="+mj-lt"/>
              </a:rPr>
              <a:t>I have not used Git before, but I am interested!</a:t>
            </a:r>
          </a:p>
          <a:p>
            <a:pPr>
              <a:lnSpc>
                <a:spcPct val="200000"/>
              </a:lnSpc>
            </a:pPr>
            <a:endParaRPr lang="en-US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b="1" dirty="0">
                <a:latin typeface="+mj-lt"/>
              </a:rPr>
              <a:t>🧐 Beginner</a:t>
            </a:r>
            <a:r>
              <a:rPr lang="en-US" dirty="0">
                <a:latin typeface="+mj-lt"/>
              </a:rPr>
              <a:t>: 			I just started learning the basics.</a:t>
            </a:r>
          </a:p>
          <a:p>
            <a:pPr>
              <a:lnSpc>
                <a:spcPct val="200000"/>
              </a:lnSpc>
            </a:pPr>
            <a:endParaRPr lang="en-US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b="1" dirty="0">
                <a:latin typeface="+mj-lt"/>
              </a:rPr>
              <a:t>👨‍🎓 Intermediate		</a:t>
            </a:r>
            <a:r>
              <a:rPr lang="en-US" dirty="0">
                <a:latin typeface="+mj-lt"/>
              </a:rPr>
              <a:t>I understand the basics, but I am not familiar with advanced concepts.</a:t>
            </a:r>
          </a:p>
          <a:p>
            <a:pPr>
              <a:lnSpc>
                <a:spcPct val="200000"/>
              </a:lnSpc>
            </a:pPr>
            <a:endParaRPr lang="en-US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b="1" dirty="0">
                <a:latin typeface="+mj-lt"/>
              </a:rPr>
              <a:t>🕵️ Expert			</a:t>
            </a:r>
            <a:r>
              <a:rPr lang="en-US" dirty="0">
                <a:latin typeface="+mj-lt"/>
              </a:rPr>
              <a:t>I have a deep understanding of Git.</a:t>
            </a:r>
          </a:p>
          <a:p>
            <a:pPr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58DFB0B-FF20-251F-E6DB-24DA11248C70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well do you know Git?</a:t>
            </a:r>
          </a:p>
        </p:txBody>
      </p:sp>
    </p:spTree>
    <p:extLst>
      <p:ext uri="{BB962C8B-B14F-4D97-AF65-F5344CB8AC3E}">
        <p14:creationId xmlns:p14="http://schemas.microsoft.com/office/powerpoint/2010/main" val="3448910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3B170-3D2E-49DC-C8B3-5351B996E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52FD76F-B40C-83C3-3BF6-C73251741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Creating and checking out a branch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B2DECB-1882-E364-51FD-E64516A95A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55E2F39-0237-3F47-FE28-59E3CEE14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1884985"/>
            <a:ext cx="11150600" cy="332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13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2CE0E-7094-B03B-A9B2-47DC733DB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14E8D0-02DE-FBEE-DBAC-A1ACB98A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Pushing to the branch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77940-6F64-7C64-2E70-43B065EEF5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C8F076D-59BC-7A7C-56C4-0493E7EE7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0096" y="5106923"/>
            <a:ext cx="540000" cy="5400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4AAEBEC-FCFA-AB16-1021-FE89075CF587}"/>
              </a:ext>
            </a:extLst>
          </p:cNvPr>
          <p:cNvSpPr txBox="1"/>
          <p:nvPr/>
        </p:nvSpPr>
        <p:spPr>
          <a:xfrm>
            <a:off x="8810872" y="3244334"/>
            <a:ext cx="4126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latin typeface="+mj-lt"/>
              </a:rPr>
              <a:t>Add helper functions</a:t>
            </a:r>
            <a:endParaRPr lang="en-CA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BAD221C-480A-6CAD-556B-083FCC2C2646}"/>
              </a:ext>
            </a:extLst>
          </p:cNvPr>
          <p:cNvSpPr txBox="1"/>
          <p:nvPr/>
        </p:nvSpPr>
        <p:spPr>
          <a:xfrm>
            <a:off x="8810872" y="5192257"/>
            <a:ext cx="4126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latin typeface="+mj-lt"/>
              </a:rPr>
              <a:t>Initial commit</a:t>
            </a:r>
            <a:endParaRPr lang="en-CA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20C8B96-3472-DBBE-8C40-416089ABC020}"/>
              </a:ext>
            </a:extLst>
          </p:cNvPr>
          <p:cNvCxnSpPr>
            <a:cxnSpLocks/>
            <a:stCxn id="17" idx="7"/>
            <a:endCxn id="19" idx="3"/>
          </p:cNvCxnSpPr>
          <p:nvPr/>
        </p:nvCxnSpPr>
        <p:spPr>
          <a:xfrm flipV="1">
            <a:off x="8282827" y="2206725"/>
            <a:ext cx="996984" cy="1156902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E7B884F7-4EB4-F5E9-5C5A-CCCBAC12F6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39" y="1150888"/>
            <a:ext cx="6981484" cy="4823192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10B01737-492D-891C-8A71-0A940C372496}"/>
              </a:ext>
            </a:extLst>
          </p:cNvPr>
          <p:cNvSpPr/>
          <p:nvPr/>
        </p:nvSpPr>
        <p:spPr>
          <a:xfrm>
            <a:off x="8083096" y="3329358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F561D76-5BF0-550B-FB05-E6F5BE3F5DDD}"/>
              </a:ext>
            </a:extLst>
          </p:cNvPr>
          <p:cNvSpPr/>
          <p:nvPr/>
        </p:nvSpPr>
        <p:spPr>
          <a:xfrm>
            <a:off x="9245542" y="2006994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E640496-071F-1AC1-F8ED-AB57CFAE51E5}"/>
              </a:ext>
            </a:extLst>
          </p:cNvPr>
          <p:cNvSpPr/>
          <p:nvPr/>
        </p:nvSpPr>
        <p:spPr>
          <a:xfrm>
            <a:off x="8083096" y="4285806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CC410B-90A8-137C-EEF2-C1371B145C4E}"/>
              </a:ext>
            </a:extLst>
          </p:cNvPr>
          <p:cNvCxnSpPr>
            <a:cxnSpLocks/>
            <a:endCxn id="30" idx="4"/>
          </p:cNvCxnSpPr>
          <p:nvPr/>
        </p:nvCxnSpPr>
        <p:spPr>
          <a:xfrm flipV="1">
            <a:off x="8200095" y="4519806"/>
            <a:ext cx="1" cy="74602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90CA29C-B298-7D5E-E595-27B17AA3996B}"/>
              </a:ext>
            </a:extLst>
          </p:cNvPr>
          <p:cNvSpPr txBox="1"/>
          <p:nvPr/>
        </p:nvSpPr>
        <p:spPr>
          <a:xfrm>
            <a:off x="8810871" y="4216570"/>
            <a:ext cx="4126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latin typeface="+mj-lt"/>
              </a:rPr>
              <a:t>Add console log</a:t>
            </a:r>
            <a:endParaRPr lang="en-CA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BB0F6D4-DD4F-091D-4A85-58FBA0A8B1E3}"/>
              </a:ext>
            </a:extLst>
          </p:cNvPr>
          <p:cNvSpPr txBox="1"/>
          <p:nvPr/>
        </p:nvSpPr>
        <p:spPr>
          <a:xfrm>
            <a:off x="9838015" y="1939328"/>
            <a:ext cx="4126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latin typeface="+mj-lt"/>
              </a:rPr>
              <a:t>Create server file</a:t>
            </a:r>
            <a:endParaRPr lang="en-CA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41CC9C-C2C8-1367-6DB4-1B7C575A3B5D}"/>
              </a:ext>
            </a:extLst>
          </p:cNvPr>
          <p:cNvSpPr txBox="1"/>
          <p:nvPr/>
        </p:nvSpPr>
        <p:spPr>
          <a:xfrm>
            <a:off x="7848002" y="2730611"/>
            <a:ext cx="704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C56107-DC4B-D91E-4793-9DF27736ED6C}"/>
              </a:ext>
            </a:extLst>
          </p:cNvPr>
          <p:cNvSpPr txBox="1"/>
          <p:nvPr/>
        </p:nvSpPr>
        <p:spPr>
          <a:xfrm>
            <a:off x="8243874" y="1506806"/>
            <a:ext cx="2237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feature/rest-server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01FC72C-57C1-7BDA-40CA-1D6905B31A06}"/>
              </a:ext>
            </a:extLst>
          </p:cNvPr>
          <p:cNvCxnSpPr>
            <a:cxnSpLocks/>
            <a:stCxn id="30" idx="0"/>
            <a:endCxn id="17" idx="4"/>
          </p:cNvCxnSpPr>
          <p:nvPr/>
        </p:nvCxnSpPr>
        <p:spPr>
          <a:xfrm flipV="1">
            <a:off x="8200096" y="3563358"/>
            <a:ext cx="0" cy="722448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114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45F14-9D2E-E31E-2EC6-B4C87C879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628FEA-9FF5-883A-020E-7926BEA3B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Merging branches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085404-43EA-4A1B-B986-2FAF7336F5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CC44F68-32CF-1C22-49F1-28C4EC329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87" y="972150"/>
            <a:ext cx="10283225" cy="527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4410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51F91-4923-C969-1AF2-693260B41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02D01F-1192-439A-1C77-7D0CE5C88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Fast forward merge vs non-fast forward merge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053F2C-85B2-0132-EB7D-598955B82A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2052" name="Picture 4" descr="Git fast-forward VS no fast-forward merge - Stack Overflow">
            <a:extLst>
              <a:ext uri="{FF2B5EF4-FFF2-40B4-BE49-F238E27FC236}">
                <a16:creationId xmlns:a16="http://schemas.microsoft.com/office/drawing/2014/main" id="{864AD984-9C1C-0CC4-27CD-92792C3D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900" y="975871"/>
            <a:ext cx="5306200" cy="532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1416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4F832-20D9-D03B-DB65-EF9D121FE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6C310E-E65C-3C15-3D11-C07345D81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When can merge conflicts happen?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D41C49-7D38-AF08-C757-1951C39185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34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002490-C150-9DAC-545B-369A2FA97CFF}"/>
              </a:ext>
            </a:extLst>
          </p:cNvPr>
          <p:cNvCxnSpPr>
            <a:cxnSpLocks/>
            <a:stCxn id="9" idx="5"/>
            <a:endCxn id="6" idx="1"/>
          </p:cNvCxnSpPr>
          <p:nvPr/>
        </p:nvCxnSpPr>
        <p:spPr>
          <a:xfrm>
            <a:off x="6295731" y="2613919"/>
            <a:ext cx="1110452" cy="1562759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009E64A-8819-3B55-CE98-FBBC2FFB3CF0}"/>
              </a:ext>
            </a:extLst>
          </p:cNvPr>
          <p:cNvSpPr/>
          <p:nvPr/>
        </p:nvSpPr>
        <p:spPr>
          <a:xfrm>
            <a:off x="7371914" y="4142409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0D0B9E7-FC37-69A9-C947-16771FB8696E}"/>
              </a:ext>
            </a:extLst>
          </p:cNvPr>
          <p:cNvSpPr/>
          <p:nvPr/>
        </p:nvSpPr>
        <p:spPr>
          <a:xfrm>
            <a:off x="3870788" y="2410487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8649E3-6103-5FAB-EEC4-12BED989D669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4104788" y="2527487"/>
            <a:ext cx="1991212" cy="370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F118EDF-BA83-746A-B7DA-29AD5AF9DC1D}"/>
              </a:ext>
            </a:extLst>
          </p:cNvPr>
          <p:cNvSpPr/>
          <p:nvPr/>
        </p:nvSpPr>
        <p:spPr>
          <a:xfrm>
            <a:off x="6096000" y="2414188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373553-4B25-FEF2-86B4-E4F3607CA0BC}"/>
              </a:ext>
            </a:extLst>
          </p:cNvPr>
          <p:cNvCxnSpPr>
            <a:cxnSpLocks/>
            <a:stCxn id="9" idx="6"/>
            <a:endCxn id="27" idx="2"/>
          </p:cNvCxnSpPr>
          <p:nvPr/>
        </p:nvCxnSpPr>
        <p:spPr>
          <a:xfrm>
            <a:off x="6330000" y="2531188"/>
            <a:ext cx="3256471" cy="1229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D526F2B-5812-90FB-737B-642F53FA86DE}"/>
              </a:ext>
            </a:extLst>
          </p:cNvPr>
          <p:cNvSpPr txBox="1"/>
          <p:nvPr/>
        </p:nvSpPr>
        <p:spPr>
          <a:xfrm>
            <a:off x="1972423" y="2304718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D07DA2-5E64-765F-7B42-F77C5945505E}"/>
              </a:ext>
            </a:extLst>
          </p:cNvPr>
          <p:cNvSpPr txBox="1"/>
          <p:nvPr/>
        </p:nvSpPr>
        <p:spPr>
          <a:xfrm>
            <a:off x="1972424" y="4074743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fix/bug-123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89CFF09-6939-DD42-95D2-21F1EF6698EC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7595259" y="4242186"/>
            <a:ext cx="1991212" cy="3701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A6CA68D-7F56-7CD6-3263-4201E643EA5A}"/>
              </a:ext>
            </a:extLst>
          </p:cNvPr>
          <p:cNvSpPr/>
          <p:nvPr/>
        </p:nvSpPr>
        <p:spPr>
          <a:xfrm>
            <a:off x="9586471" y="4128887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55E187-CD1F-287E-7899-258D28DCB1A3}"/>
              </a:ext>
            </a:extLst>
          </p:cNvPr>
          <p:cNvSpPr txBox="1"/>
          <p:nvPr/>
        </p:nvSpPr>
        <p:spPr>
          <a:xfrm>
            <a:off x="3780404" y="2674050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5C651E-C722-778A-B735-397FEB6179A4}"/>
              </a:ext>
            </a:extLst>
          </p:cNvPr>
          <p:cNvSpPr txBox="1"/>
          <p:nvPr/>
        </p:nvSpPr>
        <p:spPr>
          <a:xfrm>
            <a:off x="6005616" y="2678262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C29F52-BC29-A0AA-97FD-5309353CD277}"/>
              </a:ext>
            </a:extLst>
          </p:cNvPr>
          <p:cNvSpPr txBox="1"/>
          <p:nvPr/>
        </p:nvSpPr>
        <p:spPr>
          <a:xfrm>
            <a:off x="7290459" y="437508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</a:t>
            </a:r>
            <a:endParaRPr lang="en-CA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E4D1DF-5D92-7C2B-1783-AAA2B9D0ADE2}"/>
              </a:ext>
            </a:extLst>
          </p:cNvPr>
          <p:cNvSpPr txBox="1"/>
          <p:nvPr/>
        </p:nvSpPr>
        <p:spPr>
          <a:xfrm>
            <a:off x="9496087" y="437508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981D843-8BF4-080F-C190-5B4137101939}"/>
              </a:ext>
            </a:extLst>
          </p:cNvPr>
          <p:cNvSpPr/>
          <p:nvPr/>
        </p:nvSpPr>
        <p:spPr>
          <a:xfrm>
            <a:off x="9586471" y="2415417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8B51C5-35AA-7703-C48D-5354C3646FD7}"/>
              </a:ext>
            </a:extLst>
          </p:cNvPr>
          <p:cNvSpPr txBox="1"/>
          <p:nvPr/>
        </p:nvSpPr>
        <p:spPr>
          <a:xfrm>
            <a:off x="9496087" y="2679491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105B24D-5ACB-65D2-A828-6F0C0F2C803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680149" y="2527487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0648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9156B-C15C-C8EB-A3AD-8DDF0E347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37E32B-0B9A-B76B-0822-AB68CBEF7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3-way merge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E12DDF-2C20-125C-0BC1-7F50568EC1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35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F6428D-73CF-12B7-9D2F-5D28103F2BD0}"/>
              </a:ext>
            </a:extLst>
          </p:cNvPr>
          <p:cNvCxnSpPr>
            <a:cxnSpLocks/>
            <a:stCxn id="8" idx="5"/>
            <a:endCxn id="4" idx="1"/>
          </p:cNvCxnSpPr>
          <p:nvPr/>
        </p:nvCxnSpPr>
        <p:spPr>
          <a:xfrm>
            <a:off x="6205805" y="1494389"/>
            <a:ext cx="1110452" cy="1562759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4AEB2E52-C906-E326-11C2-E7B33666D0AB}"/>
              </a:ext>
            </a:extLst>
          </p:cNvPr>
          <p:cNvSpPr/>
          <p:nvPr/>
        </p:nvSpPr>
        <p:spPr>
          <a:xfrm>
            <a:off x="7281988" y="3022879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DF72E1-9832-065F-229B-CF818FB0A6F1}"/>
              </a:ext>
            </a:extLst>
          </p:cNvPr>
          <p:cNvSpPr/>
          <p:nvPr/>
        </p:nvSpPr>
        <p:spPr>
          <a:xfrm>
            <a:off x="3780862" y="1290957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EAEF88-EB11-7B56-8970-0D849409CF24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4014862" y="1407957"/>
            <a:ext cx="1991212" cy="370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4A3333D-988A-369F-714D-30DFC1F8D28A}"/>
              </a:ext>
            </a:extLst>
          </p:cNvPr>
          <p:cNvSpPr/>
          <p:nvPr/>
        </p:nvSpPr>
        <p:spPr>
          <a:xfrm>
            <a:off x="6006074" y="1294658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BF1134-4488-C417-AFB0-A03799B84D1F}"/>
              </a:ext>
            </a:extLst>
          </p:cNvPr>
          <p:cNvCxnSpPr>
            <a:cxnSpLocks/>
            <a:stCxn id="8" idx="6"/>
            <a:endCxn id="18" idx="2"/>
          </p:cNvCxnSpPr>
          <p:nvPr/>
        </p:nvCxnSpPr>
        <p:spPr>
          <a:xfrm>
            <a:off x="6240074" y="1411658"/>
            <a:ext cx="3256471" cy="1229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8646502-1469-5832-C166-D47CC9D17EE4}"/>
              </a:ext>
            </a:extLst>
          </p:cNvPr>
          <p:cNvSpPr txBox="1"/>
          <p:nvPr/>
        </p:nvSpPr>
        <p:spPr>
          <a:xfrm>
            <a:off x="1882497" y="1185188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774451-9E8D-CC7D-AA8E-8A87BFE6F7D4}"/>
              </a:ext>
            </a:extLst>
          </p:cNvPr>
          <p:cNvSpPr txBox="1"/>
          <p:nvPr/>
        </p:nvSpPr>
        <p:spPr>
          <a:xfrm>
            <a:off x="1882498" y="2955213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fix/bug-123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920B123-2564-3867-C4C6-741CB21F0B8D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7505333" y="3122656"/>
            <a:ext cx="1991212" cy="3701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51CF418D-57EC-14E5-4B7C-8614F04F44E7}"/>
              </a:ext>
            </a:extLst>
          </p:cNvPr>
          <p:cNvSpPr/>
          <p:nvPr/>
        </p:nvSpPr>
        <p:spPr>
          <a:xfrm>
            <a:off x="9496545" y="3009357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AEF095-B730-CFB8-8572-E716A7F749CB}"/>
              </a:ext>
            </a:extLst>
          </p:cNvPr>
          <p:cNvSpPr txBox="1"/>
          <p:nvPr/>
        </p:nvSpPr>
        <p:spPr>
          <a:xfrm>
            <a:off x="3690478" y="1554520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1D9F8D-813A-63F1-62CE-34AB0A887F1C}"/>
              </a:ext>
            </a:extLst>
          </p:cNvPr>
          <p:cNvSpPr txBox="1"/>
          <p:nvPr/>
        </p:nvSpPr>
        <p:spPr>
          <a:xfrm>
            <a:off x="5915690" y="1558732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59399B-FFD3-38F4-CCC6-FB70FE72A961}"/>
              </a:ext>
            </a:extLst>
          </p:cNvPr>
          <p:cNvSpPr txBox="1"/>
          <p:nvPr/>
        </p:nvSpPr>
        <p:spPr>
          <a:xfrm>
            <a:off x="7200533" y="325555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2A6343-F252-5F2F-7077-BF23B80BA9D9}"/>
              </a:ext>
            </a:extLst>
          </p:cNvPr>
          <p:cNvSpPr txBox="1"/>
          <p:nvPr/>
        </p:nvSpPr>
        <p:spPr>
          <a:xfrm>
            <a:off x="9406161" y="325555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2367DB7-82CE-D6DA-CA09-E362F40D1E70}"/>
              </a:ext>
            </a:extLst>
          </p:cNvPr>
          <p:cNvSpPr/>
          <p:nvPr/>
        </p:nvSpPr>
        <p:spPr>
          <a:xfrm>
            <a:off x="9496545" y="1295887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507DE1-BDE5-B5E6-DDAB-61716799AFA7}"/>
              </a:ext>
            </a:extLst>
          </p:cNvPr>
          <p:cNvSpPr txBox="1"/>
          <p:nvPr/>
        </p:nvSpPr>
        <p:spPr>
          <a:xfrm>
            <a:off x="9406161" y="1559961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6B89EF-B50B-D256-0630-42A9E7ACF6CD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3590223" y="1407957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C5E7CDD-A9CB-14D2-38EC-44F37679A9ED}"/>
              </a:ext>
            </a:extLst>
          </p:cNvPr>
          <p:cNvSpPr/>
          <p:nvPr/>
        </p:nvSpPr>
        <p:spPr>
          <a:xfrm>
            <a:off x="5122552" y="4343776"/>
            <a:ext cx="540000" cy="540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94A138-38C9-8703-418F-FE1C2C98D8AE}"/>
              </a:ext>
            </a:extLst>
          </p:cNvPr>
          <p:cNvSpPr txBox="1"/>
          <p:nvPr/>
        </p:nvSpPr>
        <p:spPr>
          <a:xfrm>
            <a:off x="5185015" y="4442910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0DBEC3-ADE2-A0CF-C2C8-5451E616063A}"/>
              </a:ext>
            </a:extLst>
          </p:cNvPr>
          <p:cNvSpPr txBox="1"/>
          <p:nvPr/>
        </p:nvSpPr>
        <p:spPr>
          <a:xfrm>
            <a:off x="6011184" y="4429110"/>
            <a:ext cx="569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diff</a:t>
            </a:r>
            <a:endParaRPr lang="en-CA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3C6BA7-1822-9143-04FF-9459D72CF104}"/>
              </a:ext>
            </a:extLst>
          </p:cNvPr>
          <p:cNvSpPr txBox="1"/>
          <p:nvPr/>
        </p:nvSpPr>
        <p:spPr>
          <a:xfrm>
            <a:off x="6011184" y="5423083"/>
            <a:ext cx="569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diff</a:t>
            </a:r>
            <a:endParaRPr lang="en-CA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3386FDB-6AF1-BA0F-5352-64F7AF40FE04}"/>
              </a:ext>
            </a:extLst>
          </p:cNvPr>
          <p:cNvSpPr/>
          <p:nvPr/>
        </p:nvSpPr>
        <p:spPr>
          <a:xfrm>
            <a:off x="5122552" y="5323949"/>
            <a:ext cx="540000" cy="540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B1E3E6-F434-ACC8-D75D-A5306A20334A}"/>
              </a:ext>
            </a:extLst>
          </p:cNvPr>
          <p:cNvSpPr txBox="1"/>
          <p:nvPr/>
        </p:nvSpPr>
        <p:spPr>
          <a:xfrm>
            <a:off x="5185015" y="5423083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0D3B38D-56F3-FECC-6C8E-3BB4505C0545}"/>
              </a:ext>
            </a:extLst>
          </p:cNvPr>
          <p:cNvSpPr/>
          <p:nvPr/>
        </p:nvSpPr>
        <p:spPr>
          <a:xfrm>
            <a:off x="6930533" y="4343776"/>
            <a:ext cx="540000" cy="540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7F9C65-60C0-613B-0F17-808198AFE4BC}"/>
              </a:ext>
            </a:extLst>
          </p:cNvPr>
          <p:cNvSpPr txBox="1"/>
          <p:nvPr/>
        </p:nvSpPr>
        <p:spPr>
          <a:xfrm>
            <a:off x="6992996" y="4442910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010182E-548C-3925-3045-ADA3ADA46169}"/>
              </a:ext>
            </a:extLst>
          </p:cNvPr>
          <p:cNvSpPr/>
          <p:nvPr/>
        </p:nvSpPr>
        <p:spPr>
          <a:xfrm>
            <a:off x="6929345" y="5323949"/>
            <a:ext cx="540000" cy="540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7216C7-892A-845A-994F-F477B73FD74D}"/>
              </a:ext>
            </a:extLst>
          </p:cNvPr>
          <p:cNvSpPr txBox="1"/>
          <p:nvPr/>
        </p:nvSpPr>
        <p:spPr>
          <a:xfrm>
            <a:off x="6991808" y="5423083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B7C1965-4EE0-97C0-23F4-581A4D356C02}"/>
              </a:ext>
            </a:extLst>
          </p:cNvPr>
          <p:cNvCxnSpPr>
            <a:cxnSpLocks/>
          </p:cNvCxnSpPr>
          <p:nvPr/>
        </p:nvCxnSpPr>
        <p:spPr>
          <a:xfrm>
            <a:off x="7887288" y="4610075"/>
            <a:ext cx="498527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13A0EA51-59E0-09D3-3E79-9FF23E14FD20}"/>
              </a:ext>
            </a:extLst>
          </p:cNvPr>
          <p:cNvSpPr/>
          <p:nvPr/>
        </p:nvSpPr>
        <p:spPr>
          <a:xfrm>
            <a:off x="8734547" y="4340075"/>
            <a:ext cx="540000" cy="540000"/>
          </a:xfrm>
          <a:prstGeom prst="rect">
            <a:avLst/>
          </a:prstGeom>
          <a:ln w="38100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E582430-578B-9A26-5539-B4A5CC10DD05}"/>
              </a:ext>
            </a:extLst>
          </p:cNvPr>
          <p:cNvSpPr txBox="1"/>
          <p:nvPr/>
        </p:nvSpPr>
        <p:spPr>
          <a:xfrm>
            <a:off x="8734547" y="4425409"/>
            <a:ext cx="54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dirty="0">
                <a:latin typeface="+mj-lt"/>
              </a:rPr>
              <a:t>Δ</a:t>
            </a:r>
            <a:r>
              <a:rPr lang="en-CA" dirty="0">
                <a:latin typeface="+mj-lt"/>
              </a:rPr>
              <a:t>1</a:t>
            </a:r>
            <a:endParaRPr lang="en-CA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F6EDE27-8B83-FF4A-C57B-9E846CCC3C1A}"/>
              </a:ext>
            </a:extLst>
          </p:cNvPr>
          <p:cNvCxnSpPr>
            <a:cxnSpLocks/>
          </p:cNvCxnSpPr>
          <p:nvPr/>
        </p:nvCxnSpPr>
        <p:spPr>
          <a:xfrm>
            <a:off x="7887288" y="5593949"/>
            <a:ext cx="498527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8DDD6230-6CC1-AE0B-653B-EA33DDD28BEA}"/>
              </a:ext>
            </a:extLst>
          </p:cNvPr>
          <p:cNvSpPr/>
          <p:nvPr/>
        </p:nvSpPr>
        <p:spPr>
          <a:xfrm>
            <a:off x="8734547" y="5323949"/>
            <a:ext cx="540000" cy="540000"/>
          </a:xfrm>
          <a:prstGeom prst="rect">
            <a:avLst/>
          </a:prstGeom>
          <a:ln w="38100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79D4A26-BC32-D7D7-C2EC-263463A12A2D}"/>
              </a:ext>
            </a:extLst>
          </p:cNvPr>
          <p:cNvSpPr txBox="1"/>
          <p:nvPr/>
        </p:nvSpPr>
        <p:spPr>
          <a:xfrm>
            <a:off x="8734547" y="5409283"/>
            <a:ext cx="54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dirty="0">
                <a:latin typeface="+mj-lt"/>
              </a:rPr>
              <a:t>Δ</a:t>
            </a:r>
            <a:r>
              <a:rPr lang="en-CA" dirty="0">
                <a:latin typeface="+mj-lt"/>
              </a:rPr>
              <a:t>2</a:t>
            </a:r>
            <a:endParaRPr lang="en-CA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9D0352B-07B4-207B-341E-6FA85B718135}"/>
              </a:ext>
            </a:extLst>
          </p:cNvPr>
          <p:cNvSpPr txBox="1"/>
          <p:nvPr/>
        </p:nvSpPr>
        <p:spPr>
          <a:xfrm>
            <a:off x="2091531" y="4425409"/>
            <a:ext cx="2083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Current changes</a:t>
            </a:r>
            <a:endParaRPr lang="en-CA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B3DCEAD-A714-2702-9427-7088DDF14592}"/>
              </a:ext>
            </a:extLst>
          </p:cNvPr>
          <p:cNvCxnSpPr>
            <a:cxnSpLocks/>
          </p:cNvCxnSpPr>
          <p:nvPr/>
        </p:nvCxnSpPr>
        <p:spPr>
          <a:xfrm>
            <a:off x="4299960" y="4608031"/>
            <a:ext cx="498527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1970637-FE88-348A-F8FF-D156E3D6A6D6}"/>
              </a:ext>
            </a:extLst>
          </p:cNvPr>
          <p:cNvSpPr txBox="1"/>
          <p:nvPr/>
        </p:nvSpPr>
        <p:spPr>
          <a:xfrm>
            <a:off x="2125964" y="5423083"/>
            <a:ext cx="2083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Incoming changes</a:t>
            </a:r>
            <a:endParaRPr lang="en-CA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FE90378-A94C-205D-B9BF-98FBE919F5C0}"/>
              </a:ext>
            </a:extLst>
          </p:cNvPr>
          <p:cNvCxnSpPr>
            <a:cxnSpLocks/>
          </p:cNvCxnSpPr>
          <p:nvPr/>
        </p:nvCxnSpPr>
        <p:spPr>
          <a:xfrm>
            <a:off x="4334393" y="5605705"/>
            <a:ext cx="498527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2272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CA625-0050-26A4-422F-6D055A772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3493FD-85F1-B253-E231-C14AC334E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Scenario 1: No file overlap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3BB15D-B2D6-C9F3-4907-E9B055AC67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754C66D-736A-B92D-D097-4C4308F8F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101" y="787240"/>
            <a:ext cx="3810000" cy="2571750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6030FB-7C5E-09DD-A77D-644EA8014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828" y="787240"/>
            <a:ext cx="3810000" cy="257175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154CC73-C0C9-4D40-03E2-256A5D7EC350}"/>
              </a:ext>
            </a:extLst>
          </p:cNvPr>
          <p:cNvCxnSpPr>
            <a:cxnSpLocks/>
          </p:cNvCxnSpPr>
          <p:nvPr/>
        </p:nvCxnSpPr>
        <p:spPr>
          <a:xfrm>
            <a:off x="4112828" y="3435990"/>
            <a:ext cx="0" cy="33711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B605C5-1EC9-717E-D3B3-DA27003CA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101" y="3863557"/>
            <a:ext cx="3810000" cy="257175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B4D248-19E9-3930-3BEB-EE5276433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828" y="3863557"/>
            <a:ext cx="3810000" cy="257175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DFF6BBA-8845-7649-C7BA-E802F6F5B329}"/>
              </a:ext>
            </a:extLst>
          </p:cNvPr>
          <p:cNvCxnSpPr>
            <a:cxnSpLocks/>
          </p:cNvCxnSpPr>
          <p:nvPr/>
        </p:nvCxnSpPr>
        <p:spPr>
          <a:xfrm>
            <a:off x="8153833" y="3435990"/>
            <a:ext cx="0" cy="33711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8479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7B674-7F0D-FF6B-FD8D-0D2059ED6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EFC8CD-8A2F-A285-E08A-531BB424A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Scenario 2: No line overlap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B894FB-044D-1409-DBFD-93BC73A3ED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9D2AF0A-D70E-B984-E20C-8532514F0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75" y="3923777"/>
            <a:ext cx="4667250" cy="2571750"/>
          </a:xfrm>
          <a:prstGeom prst="rect">
            <a:avLst/>
          </a:prstGeom>
        </p:spPr>
      </p:pic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BE7B993-B06A-1323-1B06-A756AB6B8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630" y="894476"/>
            <a:ext cx="4667250" cy="2571750"/>
          </a:xfrm>
          <a:prstGeom prst="rect">
            <a:avLst/>
          </a:prstGeom>
        </p:spPr>
      </p:pic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68E125A-D8E1-6E25-6611-8D8E5FB057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20" y="894476"/>
            <a:ext cx="4667250" cy="25717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F07AD1-3E71-1F54-3B9B-6BC27FC1D710}"/>
              </a:ext>
            </a:extLst>
          </p:cNvPr>
          <p:cNvCxnSpPr>
            <a:cxnSpLocks/>
          </p:cNvCxnSpPr>
          <p:nvPr/>
        </p:nvCxnSpPr>
        <p:spPr>
          <a:xfrm>
            <a:off x="3598745" y="3567960"/>
            <a:ext cx="163630" cy="28214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67CF4B3-6A35-8659-5836-232BFBC9B534}"/>
              </a:ext>
            </a:extLst>
          </p:cNvPr>
          <p:cNvCxnSpPr>
            <a:cxnSpLocks/>
          </p:cNvCxnSpPr>
          <p:nvPr/>
        </p:nvCxnSpPr>
        <p:spPr>
          <a:xfrm flipH="1">
            <a:off x="8429625" y="3586548"/>
            <a:ext cx="231007" cy="28214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241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FBDD5-0C48-82E3-8E90-54494B2F1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D6CCC49-8A21-A2ED-9487-1C2662C86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20" y="880472"/>
            <a:ext cx="4667250" cy="2571750"/>
          </a:xfrm>
          <a:prstGeom prst="rect">
            <a:avLst/>
          </a:prstGeom>
        </p:spPr>
      </p:pic>
      <p:pic>
        <p:nvPicPr>
          <p:cNvPr id="13" name="Picture 1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9EECAFEB-41B4-D027-2088-BDB421A35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630" y="894476"/>
            <a:ext cx="4667250" cy="257175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53F2C70-D2B8-BB36-FEFA-6DE8D18DB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Scenario 3: Line overlap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B6B197-0EE4-3179-B4C6-C480E93E97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38</a:t>
            </a:fld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360E749-4AC1-599A-F22E-CE24D618DCCA}"/>
              </a:ext>
            </a:extLst>
          </p:cNvPr>
          <p:cNvCxnSpPr>
            <a:cxnSpLocks/>
          </p:cNvCxnSpPr>
          <p:nvPr/>
        </p:nvCxnSpPr>
        <p:spPr>
          <a:xfrm>
            <a:off x="3598745" y="3567960"/>
            <a:ext cx="163630" cy="28214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CE76FC-2AC5-3006-D2C7-74A1FEA7C150}"/>
              </a:ext>
            </a:extLst>
          </p:cNvPr>
          <p:cNvCxnSpPr>
            <a:cxnSpLocks/>
          </p:cNvCxnSpPr>
          <p:nvPr/>
        </p:nvCxnSpPr>
        <p:spPr>
          <a:xfrm flipH="1">
            <a:off x="8429625" y="3586548"/>
            <a:ext cx="231007" cy="28214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BC6A2EF-A492-BD26-9FE7-4A549262E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62" y="3954997"/>
            <a:ext cx="471487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1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72420-C155-E915-DF65-B7C7D0669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64394D9-633A-AC03-3816-A06EC2064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Merge commit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6DE66B-C516-130A-EBBB-146FAB33BF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39</a:t>
            </a:fld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86C1A57-AC67-9036-AAE5-FE2531DCAFE0}"/>
              </a:ext>
            </a:extLst>
          </p:cNvPr>
          <p:cNvCxnSpPr>
            <a:cxnSpLocks/>
            <a:stCxn id="33" idx="5"/>
            <a:endCxn id="29" idx="1"/>
          </p:cNvCxnSpPr>
          <p:nvPr/>
        </p:nvCxnSpPr>
        <p:spPr>
          <a:xfrm>
            <a:off x="5102198" y="2190406"/>
            <a:ext cx="1110452" cy="1562759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2823BE20-E499-5AA2-E162-A9C41B7B5167}"/>
              </a:ext>
            </a:extLst>
          </p:cNvPr>
          <p:cNvSpPr/>
          <p:nvPr/>
        </p:nvSpPr>
        <p:spPr>
          <a:xfrm>
            <a:off x="6178381" y="3718896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4D86075-274A-7B16-BC91-599AD712677D}"/>
              </a:ext>
            </a:extLst>
          </p:cNvPr>
          <p:cNvSpPr/>
          <p:nvPr/>
        </p:nvSpPr>
        <p:spPr>
          <a:xfrm>
            <a:off x="2677255" y="198697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4C276A-614E-7AFC-A280-76BBF19E6EB3}"/>
              </a:ext>
            </a:extLst>
          </p:cNvPr>
          <p:cNvCxnSpPr>
            <a:cxnSpLocks/>
            <a:stCxn id="31" idx="6"/>
            <a:endCxn id="33" idx="2"/>
          </p:cNvCxnSpPr>
          <p:nvPr/>
        </p:nvCxnSpPr>
        <p:spPr>
          <a:xfrm>
            <a:off x="2911255" y="2103974"/>
            <a:ext cx="1991212" cy="370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CF863CD-2C9D-B950-9493-B08E95D956E6}"/>
              </a:ext>
            </a:extLst>
          </p:cNvPr>
          <p:cNvSpPr/>
          <p:nvPr/>
        </p:nvSpPr>
        <p:spPr>
          <a:xfrm>
            <a:off x="4902467" y="1990675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860E45B-73AD-C70F-E0F8-439C027C95A1}"/>
              </a:ext>
            </a:extLst>
          </p:cNvPr>
          <p:cNvCxnSpPr>
            <a:cxnSpLocks/>
            <a:stCxn id="33" idx="6"/>
            <a:endCxn id="43" idx="2"/>
          </p:cNvCxnSpPr>
          <p:nvPr/>
        </p:nvCxnSpPr>
        <p:spPr>
          <a:xfrm>
            <a:off x="5136467" y="2107675"/>
            <a:ext cx="3256471" cy="1229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A8E3A5D-60A6-FDD2-B759-4E724E2794E5}"/>
              </a:ext>
            </a:extLst>
          </p:cNvPr>
          <p:cNvSpPr txBox="1"/>
          <p:nvPr/>
        </p:nvSpPr>
        <p:spPr>
          <a:xfrm>
            <a:off x="778890" y="1881205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221E08-CF33-0B7A-33A7-FA665480667C}"/>
              </a:ext>
            </a:extLst>
          </p:cNvPr>
          <p:cNvSpPr txBox="1"/>
          <p:nvPr/>
        </p:nvSpPr>
        <p:spPr>
          <a:xfrm>
            <a:off x="778891" y="3651230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fix/bug-123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2AFF02C-FB65-FF48-EE79-E65F460BEA3D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6401726" y="3818673"/>
            <a:ext cx="1991212" cy="3701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3D9ED4A3-AAC5-A111-B173-F982BD54C99B}"/>
              </a:ext>
            </a:extLst>
          </p:cNvPr>
          <p:cNvSpPr/>
          <p:nvPr/>
        </p:nvSpPr>
        <p:spPr>
          <a:xfrm>
            <a:off x="8392938" y="3705374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2987D2-EECD-1325-D325-3D3439B7939B}"/>
              </a:ext>
            </a:extLst>
          </p:cNvPr>
          <p:cNvSpPr txBox="1"/>
          <p:nvPr/>
        </p:nvSpPr>
        <p:spPr>
          <a:xfrm>
            <a:off x="2586871" y="22505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C3504E-5EF9-F336-5ACA-FBE6887C2BBF}"/>
              </a:ext>
            </a:extLst>
          </p:cNvPr>
          <p:cNvSpPr txBox="1"/>
          <p:nvPr/>
        </p:nvSpPr>
        <p:spPr>
          <a:xfrm>
            <a:off x="4812083" y="2254749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2724402-273D-65BC-F2DB-7F6AF7BC2EEA}"/>
              </a:ext>
            </a:extLst>
          </p:cNvPr>
          <p:cNvSpPr txBox="1"/>
          <p:nvPr/>
        </p:nvSpPr>
        <p:spPr>
          <a:xfrm>
            <a:off x="6096926" y="3951574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</a:t>
            </a:r>
            <a:endParaRPr lang="en-CA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93B571-20AF-007D-A7F1-EF1D56355E03}"/>
              </a:ext>
            </a:extLst>
          </p:cNvPr>
          <p:cNvSpPr txBox="1"/>
          <p:nvPr/>
        </p:nvSpPr>
        <p:spPr>
          <a:xfrm>
            <a:off x="8302554" y="3951574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1A59DF8-C57D-A590-BBE3-74EBFEBC61A3}"/>
              </a:ext>
            </a:extLst>
          </p:cNvPr>
          <p:cNvSpPr/>
          <p:nvPr/>
        </p:nvSpPr>
        <p:spPr>
          <a:xfrm>
            <a:off x="8392938" y="199190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7EE7679-1600-9A34-039F-84E2DEC882D5}"/>
              </a:ext>
            </a:extLst>
          </p:cNvPr>
          <p:cNvSpPr txBox="1"/>
          <p:nvPr/>
        </p:nvSpPr>
        <p:spPr>
          <a:xfrm>
            <a:off x="8302554" y="2255978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CD431A3-8E0F-528E-9CE2-E4DF9D132FF3}"/>
              </a:ext>
            </a:extLst>
          </p:cNvPr>
          <p:cNvCxnSpPr>
            <a:cxnSpLocks/>
            <a:endCxn id="31" idx="2"/>
          </p:cNvCxnSpPr>
          <p:nvPr/>
        </p:nvCxnSpPr>
        <p:spPr>
          <a:xfrm>
            <a:off x="2486616" y="2103974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15E2542-30A2-1BD2-9D25-B39BDFD32920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8626938" y="2092598"/>
            <a:ext cx="1991212" cy="3701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3D228836-8C77-B574-66C9-6E8F78363FB0}"/>
              </a:ext>
            </a:extLst>
          </p:cNvPr>
          <p:cNvSpPr/>
          <p:nvPr/>
        </p:nvSpPr>
        <p:spPr>
          <a:xfrm>
            <a:off x="10618150" y="1979299"/>
            <a:ext cx="234000" cy="234000"/>
          </a:xfrm>
          <a:prstGeom prst="ellipse">
            <a:avLst/>
          </a:prstGeom>
          <a:ln w="38100">
            <a:solidFill>
              <a:srgbClr val="00B05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207DB47-7885-8F9C-2F9E-C69E9F22ABA8}"/>
              </a:ext>
            </a:extLst>
          </p:cNvPr>
          <p:cNvCxnSpPr>
            <a:cxnSpLocks/>
            <a:stCxn id="38" idx="6"/>
            <a:endCxn id="47" idx="3"/>
          </p:cNvCxnSpPr>
          <p:nvPr/>
        </p:nvCxnSpPr>
        <p:spPr>
          <a:xfrm flipV="1">
            <a:off x="8626938" y="2179030"/>
            <a:ext cx="2025481" cy="1643344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71253BB-2B73-0C06-8619-806ECE8AD3CA}"/>
              </a:ext>
            </a:extLst>
          </p:cNvPr>
          <p:cNvSpPr txBox="1"/>
          <p:nvPr/>
        </p:nvSpPr>
        <p:spPr>
          <a:xfrm>
            <a:off x="10527766" y="2228364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D</a:t>
            </a:r>
            <a:endParaRPr lang="en-CA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269E0A9-8B83-55A8-2B23-E6ABB66356C5}"/>
              </a:ext>
            </a:extLst>
          </p:cNvPr>
          <p:cNvSpPr txBox="1"/>
          <p:nvPr/>
        </p:nvSpPr>
        <p:spPr>
          <a:xfrm>
            <a:off x="9622544" y="4622313"/>
            <a:ext cx="21996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Merge </a:t>
            </a:r>
            <a:r>
              <a:rPr lang="en-CA" dirty="0">
                <a:solidFill>
                  <a:srgbClr val="9B4C9C"/>
                </a:solidFill>
                <a:latin typeface="+mj-lt"/>
              </a:rPr>
              <a:t>fix/bug-123 </a:t>
            </a:r>
            <a:r>
              <a:rPr lang="en-CA" dirty="0">
                <a:latin typeface="+mj-lt"/>
              </a:rPr>
              <a:t>onto </a:t>
            </a:r>
            <a:r>
              <a:rPr lang="en-CA" dirty="0">
                <a:solidFill>
                  <a:srgbClr val="F05A28"/>
                </a:solidFill>
                <a:latin typeface="+mj-lt"/>
              </a:rPr>
              <a:t>main</a:t>
            </a:r>
            <a:r>
              <a:rPr lang="en-CA" dirty="0">
                <a:latin typeface="+mj-lt"/>
              </a:rPr>
              <a:t> with a merge commit</a:t>
            </a:r>
            <a:endParaRPr lang="en-CA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F14A617-72AA-38A6-4B59-330580E5CEB6}"/>
              </a:ext>
            </a:extLst>
          </p:cNvPr>
          <p:cNvSpPr/>
          <p:nvPr/>
        </p:nvSpPr>
        <p:spPr>
          <a:xfrm>
            <a:off x="9622544" y="4622313"/>
            <a:ext cx="2199627" cy="923330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E651829-0F08-C689-FEC8-315DBB0801CC}"/>
              </a:ext>
            </a:extLst>
          </p:cNvPr>
          <p:cNvCxnSpPr>
            <a:cxnSpLocks/>
          </p:cNvCxnSpPr>
          <p:nvPr/>
        </p:nvCxnSpPr>
        <p:spPr>
          <a:xfrm flipH="1" flipV="1">
            <a:off x="10735149" y="2693402"/>
            <a:ext cx="9926" cy="1753468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08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22FD9-1464-9C8C-DCB8-61C5856B1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D37ADCD-F30F-408D-71E8-1F70B1A3A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Git Basics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07D796-0118-5158-D65B-C087282352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293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EAC7E-9E7A-C8E3-65D3-81F3DA1DC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FECBDBD-513E-D552-801D-B2243ECB9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Merge commits vs. Rebase merging vs. Squash merging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1F2BA5-4E95-CEA4-19E4-4FA4A41135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458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B911F-02F7-FF84-2EC0-709B26688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6E8EDE-1AA8-15A5-8A24-85891966D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Merge commits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091BC8-FD1D-2266-B24F-D84D6645AB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41</a:t>
            </a:fld>
            <a:endParaRPr lang="en-US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E642648-12AC-0281-3A82-82DB24EC9741}"/>
              </a:ext>
            </a:extLst>
          </p:cNvPr>
          <p:cNvCxnSpPr>
            <a:cxnSpLocks/>
            <a:stCxn id="81" idx="5"/>
            <a:endCxn id="78" idx="1"/>
          </p:cNvCxnSpPr>
          <p:nvPr/>
        </p:nvCxnSpPr>
        <p:spPr>
          <a:xfrm>
            <a:off x="5102198" y="2190406"/>
            <a:ext cx="1110452" cy="1562759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6F7F54BF-8B2D-0313-BC25-310DE648227C}"/>
              </a:ext>
            </a:extLst>
          </p:cNvPr>
          <p:cNvSpPr/>
          <p:nvPr/>
        </p:nvSpPr>
        <p:spPr>
          <a:xfrm>
            <a:off x="6178381" y="3718896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7BFB847F-4FB4-90B6-3F89-2D0BCD8C66CF}"/>
              </a:ext>
            </a:extLst>
          </p:cNvPr>
          <p:cNvSpPr/>
          <p:nvPr/>
        </p:nvSpPr>
        <p:spPr>
          <a:xfrm>
            <a:off x="2677255" y="198697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D6F7FC0-B70F-464D-FF0F-A5E5A3A9F689}"/>
              </a:ext>
            </a:extLst>
          </p:cNvPr>
          <p:cNvCxnSpPr>
            <a:cxnSpLocks/>
            <a:stCxn id="79" idx="6"/>
            <a:endCxn id="81" idx="2"/>
          </p:cNvCxnSpPr>
          <p:nvPr/>
        </p:nvCxnSpPr>
        <p:spPr>
          <a:xfrm>
            <a:off x="2911255" y="2103974"/>
            <a:ext cx="1991212" cy="370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C3569A25-DD8E-E56A-0FB1-54B5EC83ACDB}"/>
              </a:ext>
            </a:extLst>
          </p:cNvPr>
          <p:cNvSpPr/>
          <p:nvPr/>
        </p:nvSpPr>
        <p:spPr>
          <a:xfrm>
            <a:off x="4902467" y="1990675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4D5BCAD-760A-FBFB-FFF6-D7AD6B025DC4}"/>
              </a:ext>
            </a:extLst>
          </p:cNvPr>
          <p:cNvCxnSpPr>
            <a:cxnSpLocks/>
            <a:stCxn id="81" idx="6"/>
            <a:endCxn id="91" idx="2"/>
          </p:cNvCxnSpPr>
          <p:nvPr/>
        </p:nvCxnSpPr>
        <p:spPr>
          <a:xfrm>
            <a:off x="5136467" y="2107675"/>
            <a:ext cx="3256471" cy="1229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469E146-4F19-1868-7101-139920F723B3}"/>
              </a:ext>
            </a:extLst>
          </p:cNvPr>
          <p:cNvSpPr txBox="1"/>
          <p:nvPr/>
        </p:nvSpPr>
        <p:spPr>
          <a:xfrm>
            <a:off x="778890" y="1881205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D6F4614-EA8F-D156-6E03-64A67A73087A}"/>
              </a:ext>
            </a:extLst>
          </p:cNvPr>
          <p:cNvSpPr txBox="1"/>
          <p:nvPr/>
        </p:nvSpPr>
        <p:spPr>
          <a:xfrm>
            <a:off x="778891" y="3651230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fix/bug-123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72884C0-A7FF-C4DB-0DDD-4DFEAB48277A}"/>
              </a:ext>
            </a:extLst>
          </p:cNvPr>
          <p:cNvCxnSpPr>
            <a:cxnSpLocks/>
            <a:endCxn id="86" idx="2"/>
          </p:cNvCxnSpPr>
          <p:nvPr/>
        </p:nvCxnSpPr>
        <p:spPr>
          <a:xfrm>
            <a:off x="6401726" y="3818673"/>
            <a:ext cx="1991212" cy="3701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264F295F-DB12-3651-B538-9B2E6314C27D}"/>
              </a:ext>
            </a:extLst>
          </p:cNvPr>
          <p:cNvSpPr/>
          <p:nvPr/>
        </p:nvSpPr>
        <p:spPr>
          <a:xfrm>
            <a:off x="8392938" y="3705374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624450A-0B93-0EBC-8F3B-49FA652F9388}"/>
              </a:ext>
            </a:extLst>
          </p:cNvPr>
          <p:cNvSpPr txBox="1"/>
          <p:nvPr/>
        </p:nvSpPr>
        <p:spPr>
          <a:xfrm>
            <a:off x="2586871" y="22505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96CECD9-8B96-0771-4697-7EEFCFE7E03E}"/>
              </a:ext>
            </a:extLst>
          </p:cNvPr>
          <p:cNvSpPr txBox="1"/>
          <p:nvPr/>
        </p:nvSpPr>
        <p:spPr>
          <a:xfrm>
            <a:off x="4812083" y="2254749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7419369-C0E4-5B89-C19C-237F3781E2E0}"/>
              </a:ext>
            </a:extLst>
          </p:cNvPr>
          <p:cNvSpPr txBox="1"/>
          <p:nvPr/>
        </p:nvSpPr>
        <p:spPr>
          <a:xfrm>
            <a:off x="6096926" y="3951574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</a:t>
            </a:r>
            <a:endParaRPr lang="en-CA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447A21E-983B-6C69-55CB-2E650C7DEC52}"/>
              </a:ext>
            </a:extLst>
          </p:cNvPr>
          <p:cNvSpPr txBox="1"/>
          <p:nvPr/>
        </p:nvSpPr>
        <p:spPr>
          <a:xfrm>
            <a:off x="8302554" y="3951574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A7B841D-1FA2-330E-89C4-9EAA9816D1B2}"/>
              </a:ext>
            </a:extLst>
          </p:cNvPr>
          <p:cNvSpPr/>
          <p:nvPr/>
        </p:nvSpPr>
        <p:spPr>
          <a:xfrm>
            <a:off x="8392938" y="199190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D40FF97-B7F7-8049-F3B7-51C7E1E6FCAC}"/>
              </a:ext>
            </a:extLst>
          </p:cNvPr>
          <p:cNvSpPr txBox="1"/>
          <p:nvPr/>
        </p:nvSpPr>
        <p:spPr>
          <a:xfrm>
            <a:off x="8302554" y="2255978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1160B73-F3EA-11BA-3FE4-26FBAE6B3EEC}"/>
              </a:ext>
            </a:extLst>
          </p:cNvPr>
          <p:cNvCxnSpPr>
            <a:cxnSpLocks/>
            <a:endCxn id="79" idx="2"/>
          </p:cNvCxnSpPr>
          <p:nvPr/>
        </p:nvCxnSpPr>
        <p:spPr>
          <a:xfrm>
            <a:off x="2486616" y="2103974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F3912F8-36D1-8FF0-682B-AB1533B28E3D}"/>
              </a:ext>
            </a:extLst>
          </p:cNvPr>
          <p:cNvCxnSpPr>
            <a:cxnSpLocks/>
            <a:endCxn id="95" idx="2"/>
          </p:cNvCxnSpPr>
          <p:nvPr/>
        </p:nvCxnSpPr>
        <p:spPr>
          <a:xfrm>
            <a:off x="8626938" y="2092598"/>
            <a:ext cx="1991212" cy="3701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7C1C3139-FEEE-DC36-2B00-EC81160CA350}"/>
              </a:ext>
            </a:extLst>
          </p:cNvPr>
          <p:cNvSpPr/>
          <p:nvPr/>
        </p:nvSpPr>
        <p:spPr>
          <a:xfrm>
            <a:off x="10618150" y="1979299"/>
            <a:ext cx="234000" cy="234000"/>
          </a:xfrm>
          <a:prstGeom prst="ellipse">
            <a:avLst/>
          </a:prstGeom>
          <a:ln w="38100">
            <a:solidFill>
              <a:srgbClr val="00B05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D9D619E-F363-2C42-0B9C-6C4EDCA8C6C1}"/>
              </a:ext>
            </a:extLst>
          </p:cNvPr>
          <p:cNvCxnSpPr>
            <a:cxnSpLocks/>
            <a:stCxn id="86" idx="6"/>
            <a:endCxn id="95" idx="3"/>
          </p:cNvCxnSpPr>
          <p:nvPr/>
        </p:nvCxnSpPr>
        <p:spPr>
          <a:xfrm flipV="1">
            <a:off x="8626938" y="2179030"/>
            <a:ext cx="2025481" cy="1643344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AD721D75-FC75-9257-6B56-2F1E2A7D2567}"/>
              </a:ext>
            </a:extLst>
          </p:cNvPr>
          <p:cNvSpPr txBox="1"/>
          <p:nvPr/>
        </p:nvSpPr>
        <p:spPr>
          <a:xfrm>
            <a:off x="10527766" y="2228364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D</a:t>
            </a:r>
            <a:endParaRPr lang="en-CA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16CD404-498F-D674-8B45-B1DF8628D528}"/>
              </a:ext>
            </a:extLst>
          </p:cNvPr>
          <p:cNvSpPr txBox="1"/>
          <p:nvPr/>
        </p:nvSpPr>
        <p:spPr>
          <a:xfrm>
            <a:off x="9622544" y="4622313"/>
            <a:ext cx="21996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Merge </a:t>
            </a:r>
            <a:r>
              <a:rPr lang="en-CA" dirty="0">
                <a:solidFill>
                  <a:srgbClr val="9B4C9C"/>
                </a:solidFill>
                <a:latin typeface="+mj-lt"/>
              </a:rPr>
              <a:t>fix/bug-123 </a:t>
            </a:r>
            <a:r>
              <a:rPr lang="en-CA" dirty="0">
                <a:latin typeface="+mj-lt"/>
              </a:rPr>
              <a:t>onto </a:t>
            </a:r>
            <a:r>
              <a:rPr lang="en-CA" dirty="0">
                <a:solidFill>
                  <a:srgbClr val="F05A28"/>
                </a:solidFill>
                <a:latin typeface="+mj-lt"/>
              </a:rPr>
              <a:t>main</a:t>
            </a:r>
            <a:r>
              <a:rPr lang="en-CA" dirty="0">
                <a:latin typeface="+mj-lt"/>
              </a:rPr>
              <a:t> with a merge commit</a:t>
            </a:r>
            <a:endParaRPr lang="en-CA" dirty="0"/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DA46AFC3-EA2D-316B-4510-3426D0C34C38}"/>
              </a:ext>
            </a:extLst>
          </p:cNvPr>
          <p:cNvSpPr/>
          <p:nvPr/>
        </p:nvSpPr>
        <p:spPr>
          <a:xfrm>
            <a:off x="9622544" y="4622313"/>
            <a:ext cx="2199627" cy="923330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8C1C19B0-9EE3-F41C-A4F6-A69FFEEA4168}"/>
              </a:ext>
            </a:extLst>
          </p:cNvPr>
          <p:cNvCxnSpPr>
            <a:cxnSpLocks/>
          </p:cNvCxnSpPr>
          <p:nvPr/>
        </p:nvCxnSpPr>
        <p:spPr>
          <a:xfrm flipH="1" flipV="1">
            <a:off x="10735149" y="2693402"/>
            <a:ext cx="9926" cy="1753468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73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98C55-0214-4986-82C2-0B88D62AB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AA28C9-119E-372B-F632-7FD2095F8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Rebase merging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E40E98-E378-E12F-D9A3-157F839CC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0AADBD28-F1FE-7F84-97B9-6315A73F3BF2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4E898B7-2440-480A-BF1F-ECF231DF06B5}"/>
              </a:ext>
            </a:extLst>
          </p:cNvPr>
          <p:cNvSpPr/>
          <p:nvPr/>
        </p:nvSpPr>
        <p:spPr>
          <a:xfrm>
            <a:off x="3780862" y="553537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2F4932-5941-FF95-2ECB-23F5721FDBF3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4014862" y="5652374"/>
            <a:ext cx="1249757" cy="0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84488976-EA7B-B376-358F-BE4E00979883}"/>
              </a:ext>
            </a:extLst>
          </p:cNvPr>
          <p:cNvSpPr/>
          <p:nvPr/>
        </p:nvSpPr>
        <p:spPr>
          <a:xfrm>
            <a:off x="5264619" y="553537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0B7E78-C4F8-BF05-172C-A124DCF11B87}"/>
              </a:ext>
            </a:extLst>
          </p:cNvPr>
          <p:cNvSpPr txBox="1"/>
          <p:nvPr/>
        </p:nvSpPr>
        <p:spPr>
          <a:xfrm>
            <a:off x="1882497" y="5429605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E8AC34-65E9-FDE1-8CF3-0AA27C8443F0}"/>
              </a:ext>
            </a:extLst>
          </p:cNvPr>
          <p:cNvSpPr txBox="1"/>
          <p:nvPr/>
        </p:nvSpPr>
        <p:spPr>
          <a:xfrm>
            <a:off x="3690478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CAA59A-C5D8-9999-36A5-2E6F1F79BE9B}"/>
              </a:ext>
            </a:extLst>
          </p:cNvPr>
          <p:cNvSpPr txBox="1"/>
          <p:nvPr/>
        </p:nvSpPr>
        <p:spPr>
          <a:xfrm>
            <a:off x="5174235" y="5799448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89143AB-08EF-AC2E-BDCD-6F149EB9F689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590223" y="5652374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A23DDB9-BADC-1A2D-E54A-BB266D3BA83C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5515899" y="5651863"/>
            <a:ext cx="1249757" cy="0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BA0648F8-DA07-4293-1BFE-7E66A94C2E0B}"/>
              </a:ext>
            </a:extLst>
          </p:cNvPr>
          <p:cNvSpPr/>
          <p:nvPr/>
        </p:nvSpPr>
        <p:spPr>
          <a:xfrm>
            <a:off x="6765656" y="5534863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4E1932-D90C-40B9-2B68-BD6C7A9FDB1B}"/>
              </a:ext>
            </a:extLst>
          </p:cNvPr>
          <p:cNvSpPr txBox="1"/>
          <p:nvPr/>
        </p:nvSpPr>
        <p:spPr>
          <a:xfrm>
            <a:off x="6675272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7B0F6A6-5BC3-323B-FAED-93D37B91645C}"/>
              </a:ext>
            </a:extLst>
          </p:cNvPr>
          <p:cNvCxnSpPr>
            <a:cxnSpLocks/>
            <a:endCxn id="32" idx="2"/>
          </p:cNvCxnSpPr>
          <p:nvPr/>
        </p:nvCxnSpPr>
        <p:spPr>
          <a:xfrm>
            <a:off x="6999656" y="5651863"/>
            <a:ext cx="1249757" cy="0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1193E11A-B919-3037-924B-E40AEBA28251}"/>
              </a:ext>
            </a:extLst>
          </p:cNvPr>
          <p:cNvSpPr/>
          <p:nvPr/>
        </p:nvSpPr>
        <p:spPr>
          <a:xfrm>
            <a:off x="8249413" y="5534863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D0ACA8-5893-E1BF-4C62-77CC61076CF0}"/>
              </a:ext>
            </a:extLst>
          </p:cNvPr>
          <p:cNvSpPr txBox="1"/>
          <p:nvPr/>
        </p:nvSpPr>
        <p:spPr>
          <a:xfrm>
            <a:off x="8159029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X’</a:t>
            </a:r>
            <a:endParaRPr lang="en-CA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251B71-50EE-A12A-0347-3EC0384C4D84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8500693" y="5651863"/>
            <a:ext cx="1249757" cy="0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2C36573-D509-6B41-D025-39C2F3556BFC}"/>
              </a:ext>
            </a:extLst>
          </p:cNvPr>
          <p:cNvSpPr/>
          <p:nvPr/>
        </p:nvSpPr>
        <p:spPr>
          <a:xfrm>
            <a:off x="9750450" y="5534863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CBFAC3B-E741-101F-367C-7CD84341C362}"/>
              </a:ext>
            </a:extLst>
          </p:cNvPr>
          <p:cNvSpPr txBox="1"/>
          <p:nvPr/>
        </p:nvSpPr>
        <p:spPr>
          <a:xfrm>
            <a:off x="9660066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Y’</a:t>
            </a:r>
            <a:endParaRPr lang="en-CA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653B8F3-89E7-0635-E83C-393F4A8E5C55}"/>
              </a:ext>
            </a:extLst>
          </p:cNvPr>
          <p:cNvCxnSpPr>
            <a:cxnSpLocks/>
            <a:stCxn id="41" idx="5"/>
            <a:endCxn id="38" idx="1"/>
          </p:cNvCxnSpPr>
          <p:nvPr/>
        </p:nvCxnSpPr>
        <p:spPr>
          <a:xfrm>
            <a:off x="6205805" y="1244135"/>
            <a:ext cx="1110452" cy="1562759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5E496288-D791-FD6E-3A1B-08C23728FD6E}"/>
              </a:ext>
            </a:extLst>
          </p:cNvPr>
          <p:cNvSpPr/>
          <p:nvPr/>
        </p:nvSpPr>
        <p:spPr>
          <a:xfrm>
            <a:off x="7281988" y="2772625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D9618EE-459F-C812-74DD-8D6D488FE8CD}"/>
              </a:ext>
            </a:extLst>
          </p:cNvPr>
          <p:cNvSpPr/>
          <p:nvPr/>
        </p:nvSpPr>
        <p:spPr>
          <a:xfrm>
            <a:off x="3780862" y="1040703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61EB16E-CF02-11A3-60F2-332E88721A87}"/>
              </a:ext>
            </a:extLst>
          </p:cNvPr>
          <p:cNvCxnSpPr>
            <a:cxnSpLocks/>
            <a:stCxn id="39" idx="6"/>
            <a:endCxn id="41" idx="2"/>
          </p:cNvCxnSpPr>
          <p:nvPr/>
        </p:nvCxnSpPr>
        <p:spPr>
          <a:xfrm>
            <a:off x="4014862" y="1157703"/>
            <a:ext cx="1991212" cy="370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B0CD03EC-FCF3-B95E-371D-573D3C72F8E2}"/>
              </a:ext>
            </a:extLst>
          </p:cNvPr>
          <p:cNvSpPr/>
          <p:nvPr/>
        </p:nvSpPr>
        <p:spPr>
          <a:xfrm>
            <a:off x="6006074" y="104440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FD9D77A-56A1-7019-0777-C83BE9B76E8E}"/>
              </a:ext>
            </a:extLst>
          </p:cNvPr>
          <p:cNvCxnSpPr>
            <a:cxnSpLocks/>
            <a:stCxn id="41" idx="6"/>
            <a:endCxn id="51" idx="2"/>
          </p:cNvCxnSpPr>
          <p:nvPr/>
        </p:nvCxnSpPr>
        <p:spPr>
          <a:xfrm>
            <a:off x="6240074" y="1161404"/>
            <a:ext cx="3256471" cy="1229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023E6B7-771F-315E-C2E8-1F20D2187049}"/>
              </a:ext>
            </a:extLst>
          </p:cNvPr>
          <p:cNvSpPr txBox="1"/>
          <p:nvPr/>
        </p:nvSpPr>
        <p:spPr>
          <a:xfrm>
            <a:off x="1882497" y="934934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22C8DF-54FD-D7A9-8396-0EFDF379D8C7}"/>
              </a:ext>
            </a:extLst>
          </p:cNvPr>
          <p:cNvSpPr txBox="1"/>
          <p:nvPr/>
        </p:nvSpPr>
        <p:spPr>
          <a:xfrm>
            <a:off x="1882498" y="2704959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fix/bug-123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A3276F5-376F-C959-0B75-F784C1B197CF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7505333" y="2872402"/>
            <a:ext cx="1991212" cy="3701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B6748937-E0E7-308C-C526-862A6D682FE2}"/>
              </a:ext>
            </a:extLst>
          </p:cNvPr>
          <p:cNvSpPr/>
          <p:nvPr/>
        </p:nvSpPr>
        <p:spPr>
          <a:xfrm>
            <a:off x="9496545" y="2759103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9D0E15D-96C2-6B44-18BD-D190A7E44497}"/>
              </a:ext>
            </a:extLst>
          </p:cNvPr>
          <p:cNvSpPr txBox="1"/>
          <p:nvPr/>
        </p:nvSpPr>
        <p:spPr>
          <a:xfrm>
            <a:off x="3690478" y="1304266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BCA6B29-8C29-2846-DE3E-6C92718050B2}"/>
              </a:ext>
            </a:extLst>
          </p:cNvPr>
          <p:cNvSpPr txBox="1"/>
          <p:nvPr/>
        </p:nvSpPr>
        <p:spPr>
          <a:xfrm>
            <a:off x="5915690" y="1308478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347DEC-C356-E672-40FA-235E5427D233}"/>
              </a:ext>
            </a:extLst>
          </p:cNvPr>
          <p:cNvSpPr txBox="1"/>
          <p:nvPr/>
        </p:nvSpPr>
        <p:spPr>
          <a:xfrm>
            <a:off x="7200533" y="3005303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</a:t>
            </a:r>
            <a:endParaRPr lang="en-CA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78A109-C7E6-72CE-F477-2CF8180C6CE9}"/>
              </a:ext>
            </a:extLst>
          </p:cNvPr>
          <p:cNvSpPr txBox="1"/>
          <p:nvPr/>
        </p:nvSpPr>
        <p:spPr>
          <a:xfrm>
            <a:off x="9406161" y="3005303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51CF63D-4D86-FD7C-B697-EBC47B9B4E94}"/>
              </a:ext>
            </a:extLst>
          </p:cNvPr>
          <p:cNvSpPr/>
          <p:nvPr/>
        </p:nvSpPr>
        <p:spPr>
          <a:xfrm>
            <a:off x="9496545" y="1045633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20FA6BD-2DC6-6AF3-E6F8-C1353F2214D8}"/>
              </a:ext>
            </a:extLst>
          </p:cNvPr>
          <p:cNvSpPr txBox="1"/>
          <p:nvPr/>
        </p:nvSpPr>
        <p:spPr>
          <a:xfrm>
            <a:off x="9406161" y="130970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C9EAB21-CAFC-C5FB-1342-8F10F4B0E7C2}"/>
              </a:ext>
            </a:extLst>
          </p:cNvPr>
          <p:cNvCxnSpPr>
            <a:cxnSpLocks/>
            <a:endCxn id="39" idx="2"/>
          </p:cNvCxnSpPr>
          <p:nvPr/>
        </p:nvCxnSpPr>
        <p:spPr>
          <a:xfrm>
            <a:off x="3590223" y="1157703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46AB6F8-731A-AC3B-90F0-7AE4775B026E}"/>
              </a:ext>
            </a:extLst>
          </p:cNvPr>
          <p:cNvCxnSpPr>
            <a:cxnSpLocks/>
          </p:cNvCxnSpPr>
          <p:nvPr/>
        </p:nvCxnSpPr>
        <p:spPr>
          <a:xfrm flipH="1">
            <a:off x="6513188" y="3413755"/>
            <a:ext cx="9259" cy="324789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1E4BF00-D32D-6DA0-8FA5-945556481BB4}"/>
              </a:ext>
            </a:extLst>
          </p:cNvPr>
          <p:cNvCxnSpPr>
            <a:cxnSpLocks/>
          </p:cNvCxnSpPr>
          <p:nvPr/>
        </p:nvCxnSpPr>
        <p:spPr>
          <a:xfrm flipH="1">
            <a:off x="6500674" y="4937234"/>
            <a:ext cx="9259" cy="324789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C334430-80C3-BC80-48FC-4E098FB41DE6}"/>
              </a:ext>
            </a:extLst>
          </p:cNvPr>
          <p:cNvSpPr txBox="1"/>
          <p:nvPr/>
        </p:nvSpPr>
        <p:spPr>
          <a:xfrm>
            <a:off x="5422633" y="3848507"/>
            <a:ext cx="21996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Append commits in </a:t>
            </a:r>
            <a:r>
              <a:rPr lang="en-CA" dirty="0">
                <a:solidFill>
                  <a:srgbClr val="9B4C9C"/>
                </a:solidFill>
                <a:latin typeface="+mj-lt"/>
              </a:rPr>
              <a:t>fix/bug-123 </a:t>
            </a:r>
            <a:r>
              <a:rPr lang="en-CA" dirty="0">
                <a:latin typeface="+mj-lt"/>
              </a:rPr>
              <a:t>onto the front of </a:t>
            </a:r>
            <a:r>
              <a:rPr lang="en-CA" dirty="0">
                <a:solidFill>
                  <a:srgbClr val="F05A28"/>
                </a:solidFill>
                <a:latin typeface="+mj-lt"/>
              </a:rPr>
              <a:t>main</a:t>
            </a:r>
            <a:endParaRPr lang="en-CA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F39E0D73-0744-2E3D-0ACD-9DE8E4FAB430}"/>
              </a:ext>
            </a:extLst>
          </p:cNvPr>
          <p:cNvSpPr/>
          <p:nvPr/>
        </p:nvSpPr>
        <p:spPr>
          <a:xfrm>
            <a:off x="5422633" y="3848507"/>
            <a:ext cx="2199627" cy="923330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42435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752D0-A702-1088-AFCB-772165EF4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72CFCD-BCB1-01C0-B44C-D5F10709B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Squash merging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EF4CE1-A4FE-8BFB-62DC-B3B92C8A43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5803B0A8-84A5-1C23-9EE3-2871AE850930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B9F5BAE-708B-B2FB-409C-04F0CF0B8E6D}"/>
              </a:ext>
            </a:extLst>
          </p:cNvPr>
          <p:cNvSpPr/>
          <p:nvPr/>
        </p:nvSpPr>
        <p:spPr>
          <a:xfrm>
            <a:off x="3780862" y="553537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ED47F5-B0C6-5928-58B7-EA88877BD9D5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4014862" y="5652374"/>
            <a:ext cx="1249757" cy="0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FC31624-5ABB-DD69-DEE6-9DC2E008F915}"/>
              </a:ext>
            </a:extLst>
          </p:cNvPr>
          <p:cNvSpPr/>
          <p:nvPr/>
        </p:nvSpPr>
        <p:spPr>
          <a:xfrm>
            <a:off x="5264619" y="553537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50BDF-AA96-A752-DE5F-9828F127755B}"/>
              </a:ext>
            </a:extLst>
          </p:cNvPr>
          <p:cNvSpPr txBox="1"/>
          <p:nvPr/>
        </p:nvSpPr>
        <p:spPr>
          <a:xfrm>
            <a:off x="1882497" y="5429605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38460E-F120-4BE4-FFE8-5BCC531C2571}"/>
              </a:ext>
            </a:extLst>
          </p:cNvPr>
          <p:cNvSpPr txBox="1"/>
          <p:nvPr/>
        </p:nvSpPr>
        <p:spPr>
          <a:xfrm>
            <a:off x="3690478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94CD0D-7DED-79DD-1DA2-ADF14340B02B}"/>
              </a:ext>
            </a:extLst>
          </p:cNvPr>
          <p:cNvSpPr txBox="1"/>
          <p:nvPr/>
        </p:nvSpPr>
        <p:spPr>
          <a:xfrm>
            <a:off x="5174235" y="5799448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B092524-6CE7-650E-621B-BFD11C8F930B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590223" y="5652374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F0EEE75-7B39-C938-7FE7-61F36F650FFB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5515899" y="5651863"/>
            <a:ext cx="1249757" cy="0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59F2DD57-8057-B6CB-7D13-B1D7D9B1EE02}"/>
              </a:ext>
            </a:extLst>
          </p:cNvPr>
          <p:cNvSpPr/>
          <p:nvPr/>
        </p:nvSpPr>
        <p:spPr>
          <a:xfrm>
            <a:off x="6765656" y="5534863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4C68E6-03CF-2120-296D-6CEE3BB64C35}"/>
              </a:ext>
            </a:extLst>
          </p:cNvPr>
          <p:cNvSpPr txBox="1"/>
          <p:nvPr/>
        </p:nvSpPr>
        <p:spPr>
          <a:xfrm>
            <a:off x="6675272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662D8C0-F609-36AC-A850-0C30497FC36F}"/>
              </a:ext>
            </a:extLst>
          </p:cNvPr>
          <p:cNvCxnSpPr>
            <a:cxnSpLocks/>
            <a:endCxn id="32" idx="2"/>
          </p:cNvCxnSpPr>
          <p:nvPr/>
        </p:nvCxnSpPr>
        <p:spPr>
          <a:xfrm>
            <a:off x="6999656" y="5651863"/>
            <a:ext cx="1249757" cy="0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A1DA7671-73A5-CFC5-6BC9-9F30DC447B06}"/>
              </a:ext>
            </a:extLst>
          </p:cNvPr>
          <p:cNvSpPr/>
          <p:nvPr/>
        </p:nvSpPr>
        <p:spPr>
          <a:xfrm>
            <a:off x="8249413" y="5534863"/>
            <a:ext cx="234000" cy="234000"/>
          </a:xfrm>
          <a:prstGeom prst="ellipse">
            <a:avLst/>
          </a:prstGeom>
          <a:ln w="38100">
            <a:solidFill>
              <a:srgbClr val="00B05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1CAE35-B002-9A87-BD34-2BF028A62F5E}"/>
              </a:ext>
            </a:extLst>
          </p:cNvPr>
          <p:cNvSpPr txBox="1"/>
          <p:nvPr/>
        </p:nvSpPr>
        <p:spPr>
          <a:xfrm>
            <a:off x="8159029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D</a:t>
            </a:r>
            <a:endParaRPr lang="en-CA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663E649-644B-4104-3AEF-9A4848D0BD3E}"/>
              </a:ext>
            </a:extLst>
          </p:cNvPr>
          <p:cNvCxnSpPr>
            <a:cxnSpLocks/>
            <a:stCxn id="41" idx="5"/>
            <a:endCxn id="38" idx="1"/>
          </p:cNvCxnSpPr>
          <p:nvPr/>
        </p:nvCxnSpPr>
        <p:spPr>
          <a:xfrm>
            <a:off x="6205805" y="1244135"/>
            <a:ext cx="1110452" cy="1562759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7A88078-9276-89E4-01DF-E92443EFDB9F}"/>
              </a:ext>
            </a:extLst>
          </p:cNvPr>
          <p:cNvSpPr/>
          <p:nvPr/>
        </p:nvSpPr>
        <p:spPr>
          <a:xfrm>
            <a:off x="7281988" y="2772625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1AD6A5D-761E-210E-D998-DFA26EFAD667}"/>
              </a:ext>
            </a:extLst>
          </p:cNvPr>
          <p:cNvSpPr/>
          <p:nvPr/>
        </p:nvSpPr>
        <p:spPr>
          <a:xfrm>
            <a:off x="3780862" y="1040703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39A24B6-95AF-D72D-A799-D92C9114BA26}"/>
              </a:ext>
            </a:extLst>
          </p:cNvPr>
          <p:cNvCxnSpPr>
            <a:cxnSpLocks/>
            <a:stCxn id="39" idx="6"/>
            <a:endCxn id="41" idx="2"/>
          </p:cNvCxnSpPr>
          <p:nvPr/>
        </p:nvCxnSpPr>
        <p:spPr>
          <a:xfrm>
            <a:off x="4014862" y="1157703"/>
            <a:ext cx="1991212" cy="370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4A00A852-6372-AAE5-E23C-3018B5D55E77}"/>
              </a:ext>
            </a:extLst>
          </p:cNvPr>
          <p:cNvSpPr/>
          <p:nvPr/>
        </p:nvSpPr>
        <p:spPr>
          <a:xfrm>
            <a:off x="6006074" y="104440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22483BE-5AEF-EFB2-0E25-FFA71EAEFFC3}"/>
              </a:ext>
            </a:extLst>
          </p:cNvPr>
          <p:cNvCxnSpPr>
            <a:cxnSpLocks/>
            <a:stCxn id="41" idx="6"/>
            <a:endCxn id="51" idx="2"/>
          </p:cNvCxnSpPr>
          <p:nvPr/>
        </p:nvCxnSpPr>
        <p:spPr>
          <a:xfrm>
            <a:off x="6240074" y="1161404"/>
            <a:ext cx="3256471" cy="1229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C3D4431-D0AF-1409-DBDF-F3AE1754C9E5}"/>
              </a:ext>
            </a:extLst>
          </p:cNvPr>
          <p:cNvSpPr txBox="1"/>
          <p:nvPr/>
        </p:nvSpPr>
        <p:spPr>
          <a:xfrm>
            <a:off x="1882497" y="934934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1AC63A-ABE2-446C-3F22-6F865B7C52BA}"/>
              </a:ext>
            </a:extLst>
          </p:cNvPr>
          <p:cNvSpPr txBox="1"/>
          <p:nvPr/>
        </p:nvSpPr>
        <p:spPr>
          <a:xfrm>
            <a:off x="1882498" y="2704959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fix/bug-123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6D57D23-06C7-7763-6560-214FAFFD46B8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7505333" y="2872402"/>
            <a:ext cx="1991212" cy="3701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8C2E015F-AE39-721A-DC4B-6E1C0C6D3034}"/>
              </a:ext>
            </a:extLst>
          </p:cNvPr>
          <p:cNvSpPr/>
          <p:nvPr/>
        </p:nvSpPr>
        <p:spPr>
          <a:xfrm>
            <a:off x="9496545" y="2759103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46D357B-E17A-C2DB-64CC-5AF28DAD55DA}"/>
              </a:ext>
            </a:extLst>
          </p:cNvPr>
          <p:cNvSpPr txBox="1"/>
          <p:nvPr/>
        </p:nvSpPr>
        <p:spPr>
          <a:xfrm>
            <a:off x="3690478" y="1304266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90D3E25-F23A-64EB-2852-D692BF9B6701}"/>
              </a:ext>
            </a:extLst>
          </p:cNvPr>
          <p:cNvSpPr txBox="1"/>
          <p:nvPr/>
        </p:nvSpPr>
        <p:spPr>
          <a:xfrm>
            <a:off x="5915690" y="1308478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AE3974D-EF0A-18BF-E7C9-128AA08798C1}"/>
              </a:ext>
            </a:extLst>
          </p:cNvPr>
          <p:cNvSpPr txBox="1"/>
          <p:nvPr/>
        </p:nvSpPr>
        <p:spPr>
          <a:xfrm>
            <a:off x="7200533" y="3005303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</a:t>
            </a:r>
            <a:endParaRPr lang="en-CA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99477E7-7EEF-6D5C-3B6D-21BCA8221152}"/>
              </a:ext>
            </a:extLst>
          </p:cNvPr>
          <p:cNvSpPr txBox="1"/>
          <p:nvPr/>
        </p:nvSpPr>
        <p:spPr>
          <a:xfrm>
            <a:off x="9406161" y="3005303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ABE68E6-E079-A7FF-C276-FC9CBCA30225}"/>
              </a:ext>
            </a:extLst>
          </p:cNvPr>
          <p:cNvSpPr/>
          <p:nvPr/>
        </p:nvSpPr>
        <p:spPr>
          <a:xfrm>
            <a:off x="9496545" y="1045633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C3C7AF-C7BF-5BCF-AF64-A95F0564E812}"/>
              </a:ext>
            </a:extLst>
          </p:cNvPr>
          <p:cNvSpPr txBox="1"/>
          <p:nvPr/>
        </p:nvSpPr>
        <p:spPr>
          <a:xfrm>
            <a:off x="9406161" y="130970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4F08956-2505-12F5-631F-CB8FF9BF87E2}"/>
              </a:ext>
            </a:extLst>
          </p:cNvPr>
          <p:cNvCxnSpPr>
            <a:cxnSpLocks/>
            <a:endCxn id="39" idx="2"/>
          </p:cNvCxnSpPr>
          <p:nvPr/>
        </p:nvCxnSpPr>
        <p:spPr>
          <a:xfrm>
            <a:off x="3590223" y="1157703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DC53B82-078C-8D38-7B7F-598243D0FD3B}"/>
              </a:ext>
            </a:extLst>
          </p:cNvPr>
          <p:cNvCxnSpPr>
            <a:cxnSpLocks/>
          </p:cNvCxnSpPr>
          <p:nvPr/>
        </p:nvCxnSpPr>
        <p:spPr>
          <a:xfrm flipH="1">
            <a:off x="6513188" y="3413755"/>
            <a:ext cx="9259" cy="324789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FEB5E38-D4F8-1123-BB52-42A922831948}"/>
              </a:ext>
            </a:extLst>
          </p:cNvPr>
          <p:cNvCxnSpPr>
            <a:cxnSpLocks/>
          </p:cNvCxnSpPr>
          <p:nvPr/>
        </p:nvCxnSpPr>
        <p:spPr>
          <a:xfrm flipH="1">
            <a:off x="6500674" y="4937234"/>
            <a:ext cx="9259" cy="324789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2FFCBFD-B21C-5863-D7BC-FE0950AFE8A2}"/>
              </a:ext>
            </a:extLst>
          </p:cNvPr>
          <p:cNvSpPr txBox="1"/>
          <p:nvPr/>
        </p:nvSpPr>
        <p:spPr>
          <a:xfrm>
            <a:off x="4649614" y="3866092"/>
            <a:ext cx="37121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Combine commits in </a:t>
            </a:r>
            <a:r>
              <a:rPr lang="en-CA" dirty="0">
                <a:solidFill>
                  <a:srgbClr val="9B4C9C"/>
                </a:solidFill>
                <a:latin typeface="+mj-lt"/>
              </a:rPr>
              <a:t>fix/bug-123 </a:t>
            </a:r>
            <a:r>
              <a:rPr lang="en-CA" dirty="0">
                <a:latin typeface="+mj-lt"/>
              </a:rPr>
              <a:t>into a single commit and append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onto the front of </a:t>
            </a:r>
            <a:r>
              <a:rPr lang="en-CA" dirty="0">
                <a:solidFill>
                  <a:srgbClr val="F05A28"/>
                </a:solidFill>
                <a:latin typeface="+mj-lt"/>
              </a:rPr>
              <a:t>main</a:t>
            </a:r>
            <a:endParaRPr lang="en-CA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501DCE2-D3B0-B14E-22A5-3F13757B550C}"/>
              </a:ext>
            </a:extLst>
          </p:cNvPr>
          <p:cNvSpPr/>
          <p:nvPr/>
        </p:nvSpPr>
        <p:spPr>
          <a:xfrm>
            <a:off x="4649615" y="3866092"/>
            <a:ext cx="3721367" cy="923330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00824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B8E66-6FB4-1972-B1F2-AE5C1CDB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046E53-3808-6D7A-1E83-990EDD0B0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Pull request settings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9BA546-9B8B-40D2-61DB-3ECD742290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B9BB0004-3A37-DAE8-5895-4C3F8F4EF702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462E1C8-7BCE-C334-7874-FA72F46E06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384" y="862411"/>
            <a:ext cx="8353232" cy="546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898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7B8A0-D409-49B8-76A9-504CA7976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AB87CFD-F737-8F20-C73F-6CAB59000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Pull request merge options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21787B-D835-66C3-7764-B0FA6749B8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6D26F9FE-FB45-10FD-AF41-CA74E059DD33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4814B1-56FA-3218-0448-571683ECA2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160" y="932427"/>
            <a:ext cx="8850208" cy="543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32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D2D0D-2A7C-248F-7CE4-19C03E6B3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9355EF3-F948-820A-E1CF-C780ADDC6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Tips and Tricks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7385CF-A7AF-EB88-7247-D7230FC316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3734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99DF1-8C77-4B34-3D59-BBBE091D2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967691-5848-F021-A38E-D3B2BF2C5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Stashing changes temporarily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308D91-B168-34C3-34F7-164D6C6D35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9C3216E9-E268-18A5-B84F-47548C87D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" y="1061360"/>
            <a:ext cx="10502900" cy="513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22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4591A-A81A-F95F-6A1F-50D46D016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B53009-9DF2-F9B4-452E-2E26F833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Configs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4C2C52-20CF-2974-B439-5B5A45CD5F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Scopes of configuration</a:t>
            </a:r>
          </a:p>
          <a:p>
            <a:pPr lvl="1"/>
            <a:r>
              <a:rPr lang="en-CA" dirty="0">
                <a:latin typeface="+mj-lt"/>
              </a:rPr>
              <a:t>System: System-wide configuration</a:t>
            </a:r>
          </a:p>
          <a:p>
            <a:pPr lvl="2"/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C:\Program Files\Git\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etc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\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gitconfig</a:t>
            </a:r>
            <a:endParaRPr kumimoji="0" lang="fr-FR" sz="1800" b="0" u="none" strike="noStrike" kern="1200" cap="none" spc="0" normalizeH="0" baseline="0" noProof="0" dirty="0">
              <a:ln>
                <a:noFill/>
              </a:ln>
              <a:solidFill>
                <a:srgbClr val="A31515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lvl="2"/>
            <a:r>
              <a:rPr kumimoji="0" lang="da-DK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/etc/gitconfig</a:t>
            </a:r>
          </a:p>
          <a:p>
            <a:pPr lvl="2"/>
            <a:endParaRPr lang="en-CA" dirty="0">
              <a:latin typeface="+mj-lt"/>
            </a:endParaRPr>
          </a:p>
          <a:p>
            <a:pPr lvl="2"/>
            <a:endParaRPr lang="en-CA" dirty="0">
              <a:latin typeface="+mj-lt"/>
            </a:endParaRPr>
          </a:p>
          <a:p>
            <a:pPr lvl="1"/>
            <a:r>
              <a:rPr lang="en-CA" dirty="0">
                <a:latin typeface="+mj-lt"/>
              </a:rPr>
              <a:t>Global: User specific configuration</a:t>
            </a:r>
          </a:p>
          <a:p>
            <a:pPr lvl="2"/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C:\Users\&lt;user&gt;\.gitconfig</a:t>
            </a:r>
          </a:p>
          <a:p>
            <a:pPr lvl="2"/>
            <a:r>
              <a:rPr kumimoji="0" lang="da-DK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/home/&lt;user&gt;/.gitconfig</a:t>
            </a:r>
          </a:p>
          <a:p>
            <a:pPr lvl="1"/>
            <a:endParaRPr lang="en-CA" dirty="0">
              <a:latin typeface="+mj-lt"/>
            </a:endParaRPr>
          </a:p>
          <a:p>
            <a:pPr lvl="1"/>
            <a:endParaRPr lang="en-CA" dirty="0">
              <a:latin typeface="+mj-lt"/>
            </a:endParaRPr>
          </a:p>
          <a:p>
            <a:pPr lvl="1"/>
            <a:r>
              <a:rPr lang="en-CA" dirty="0">
                <a:latin typeface="+mj-lt"/>
              </a:rPr>
              <a:t>Local: Repository specific configuration</a:t>
            </a:r>
          </a:p>
          <a:p>
            <a:pPr lvl="2"/>
            <a:r>
              <a:rPr kumimoji="0" lang="fr-FR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fr-FR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git_repo</a:t>
            </a:r>
            <a:r>
              <a:rPr kumimoji="0" lang="fr-FR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&gt;/.git/config</a:t>
            </a:r>
            <a:endParaRPr lang="en-CA" dirty="0">
              <a:latin typeface="+mj-lt"/>
            </a:endParaRPr>
          </a:p>
          <a:p>
            <a:pPr lvl="2"/>
            <a:endParaRPr lang="en-CA" dirty="0">
              <a:latin typeface="+mj-lt"/>
            </a:endParaRPr>
          </a:p>
          <a:p>
            <a:pPr lvl="2"/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Git Config Docs: </a:t>
            </a:r>
            <a:r>
              <a:rPr lang="en-CA" dirty="0">
                <a:latin typeface="+mj-lt"/>
                <a:hlinkClick r:id="rId2"/>
              </a:rPr>
              <a:t>https://git-scm.com/docs/git-config</a:t>
            </a:r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C01CDC-5FC1-67D2-95A3-D3B5152DCB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F0C36A1-9AA8-91C2-7B2D-D3410DBA95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307" y="1944729"/>
            <a:ext cx="5415815" cy="2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930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D8FE4-3E07-BD1B-5BEA-A367E354D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AB0491-9711-819B-9B07-9728978E2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Without auto setup remote branch config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017FA8-3518-D752-F2DB-8C05B050AF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EEFAB89B-68A5-D6EE-2E48-745FD35F1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99" y="1088293"/>
            <a:ext cx="9584201" cy="505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891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4E448-430C-5535-715E-6B694E3B4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79CA57-AB98-4370-4742-2B5E1B8F71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01B16A-A91F-41A2-7DD1-E1A49AECE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1" y="752669"/>
            <a:ext cx="10377677" cy="5774078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dirty="0">
                <a:latin typeface="+mj-lt"/>
              </a:rPr>
              <a:t>Let’s do this once and never again …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+mj-lt"/>
              </a:rPr>
              <a:t>Install Git on your PC: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latin typeface="+mj-lt"/>
                <a:hlinkClick r:id="rId2"/>
              </a:rPr>
              <a:t>https://git-scm.com/downloads</a:t>
            </a:r>
            <a:endParaRPr lang="en-US" dirty="0">
              <a:latin typeface="+mj-lt"/>
            </a:endParaRP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+mj-lt"/>
              </a:rPr>
              <a:t>Setup your name and email in your Git config:</a:t>
            </a:r>
          </a:p>
          <a:p>
            <a:pPr>
              <a:lnSpc>
                <a:spcPct val="200000"/>
              </a:lnSpc>
            </a:pPr>
            <a:endParaRPr lang="en-US" dirty="0">
              <a:latin typeface="+mj-lt"/>
            </a:endParaRPr>
          </a:p>
          <a:p>
            <a:pPr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3373A597-BDEE-9113-0E1D-760B48D127C5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Let’s get setup</a:t>
            </a:r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CA18A8A-4FD1-38BD-6343-8C2E7A40E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65" y="3142544"/>
            <a:ext cx="7332201" cy="253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925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D8167-8A7D-828C-8A20-D20C365C9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D2064B-8019-CE38-261D-4670D3E24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With auto setup remote branch config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9CE8DA-4025-8661-2823-9234A4ACE8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521C2B9-C4D3-3316-46EA-4422C5399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712" y="1020277"/>
            <a:ext cx="8496575" cy="2728949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CF28BB3-AFB7-5B62-8179-40D7D87DE6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291" y="3946486"/>
            <a:ext cx="5457415" cy="248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551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567AC-C488-E668-91F7-8BE8DDF8B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77FA3A-C9F7-4EF9-4F50-563BD6A5D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Alias to undo commits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20753C-6B3C-040D-340F-BD869A5FC8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B45EFFC6-3674-0ECD-56F8-5A171F412760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C04A88F-377A-0EAF-21B0-D9079A4B8D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980" y="2413111"/>
            <a:ext cx="4299844" cy="2242987"/>
          </a:xfrm>
          <a:prstGeom prst="rect">
            <a:avLst/>
          </a:prstGeom>
        </p:spPr>
      </p:pic>
      <p:pic>
        <p:nvPicPr>
          <p:cNvPr id="10" name="Picture 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A203A6C-4850-FC43-4970-739A6C54EC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91" y="882435"/>
            <a:ext cx="6973705" cy="530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727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ADB7E-F007-511E-4E96-64ABCAC91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FF511A2-3923-0C96-EDEF-841B5F61F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Alias to search all commits for a message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700C1E-CF2D-561D-0A24-EA0A97A05C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AA1D6BDF-5D87-CBBE-8D2C-5BA1C7E81DBD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9" name="Picture 8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D994D4E-5F4E-7F51-1F2A-CAD720265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738" y="918194"/>
            <a:ext cx="9032524" cy="23851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BC5F08-830E-6303-F4D2-648B97E76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344" y="3483422"/>
            <a:ext cx="7771311" cy="289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717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1078B-2057-12FD-6835-1DF045D65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069ACC-97C3-DA66-F5B0-A2F1DDEB5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Large File Storage (LFS)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4F37FB-0B3D-FDC6-C237-3A31445130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5DBFF748-29D1-B6AE-8E4C-B5F8D619849B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1B514F24-2CFD-844B-2651-BA81154A74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414147"/>
          </a:xfrm>
        </p:spPr>
        <p:txBody>
          <a:bodyPr/>
          <a:lstStyle/>
          <a:p>
            <a:pPr marL="0" indent="0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Open-source Git extension for versioning large files!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↪ Git LFS handles large files by storing references to the file in the repository, but not the actual file itself.</a:t>
            </a:r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CA" b="1" dirty="0">
                <a:latin typeface="+mj-lt"/>
              </a:rPr>
              <a:t>Install</a:t>
            </a:r>
            <a:r>
              <a:rPr lang="en-CA" dirty="0">
                <a:latin typeface="+mj-lt"/>
              </a:rPr>
              <a:t>: Run 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 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lfs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install</a:t>
            </a:r>
            <a:r>
              <a:rPr lang="en-CA" dirty="0">
                <a:latin typeface="+mj-lt"/>
              </a:rPr>
              <a:t> on your PC.</a:t>
            </a:r>
          </a:p>
          <a:p>
            <a:pPr>
              <a:buFont typeface="+mj-lt"/>
              <a:buAutoNum type="arabicPeriod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CA" b="1" dirty="0">
                <a:latin typeface="+mj-lt"/>
              </a:rPr>
              <a:t>Track File Types</a:t>
            </a:r>
            <a:r>
              <a:rPr lang="en-CA" dirty="0">
                <a:latin typeface="+mj-lt"/>
              </a:rPr>
              <a:t>: Run 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 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lfs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track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"*.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psd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</a:p>
          <a:p>
            <a:pPr>
              <a:buFont typeface="+mj-lt"/>
              <a:buAutoNum type="arabicPeriod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CA" b="1" dirty="0">
                <a:latin typeface="+mj-lt"/>
              </a:rPr>
              <a:t>Track .gitattributes: 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 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add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.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gitattributes</a:t>
            </a: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b="1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b="1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b="1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CA" b="1" dirty="0">
                <a:latin typeface="+mj-lt"/>
              </a:rPr>
              <a:t>Use Git as normal!</a:t>
            </a:r>
          </a:p>
          <a:p>
            <a:pPr>
              <a:buFont typeface="+mj-lt"/>
              <a:buAutoNum type="arabicPeriod"/>
            </a:pPr>
            <a:endParaRPr lang="en-CA" b="1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b="1" dirty="0">
              <a:latin typeface="+mj-lt"/>
            </a:endParaRPr>
          </a:p>
          <a:p>
            <a:pPr marL="0" indent="0">
              <a:buNone/>
            </a:pPr>
            <a:r>
              <a:rPr lang="en-CA" dirty="0">
                <a:latin typeface="+mj-lt"/>
              </a:rPr>
              <a:t>Git LFS Docs: </a:t>
            </a:r>
            <a:r>
              <a:rPr lang="en-CA" dirty="0">
                <a:latin typeface="+mj-lt"/>
                <a:hlinkClick r:id="rId2"/>
              </a:rPr>
              <a:t>https://git-lfs.com/</a:t>
            </a:r>
            <a:endParaRPr lang="en-CA" dirty="0">
              <a:latin typeface="+mj-lt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0E4BC26-83B0-9F43-DF73-8D858ADC30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005" y="2052922"/>
            <a:ext cx="4528872" cy="179822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781C50-53E0-9EA3-C0F2-B65CE9C52878}"/>
              </a:ext>
            </a:extLst>
          </p:cNvPr>
          <p:cNvCxnSpPr>
            <a:cxnSpLocks/>
          </p:cNvCxnSpPr>
          <p:nvPr/>
        </p:nvCxnSpPr>
        <p:spPr>
          <a:xfrm>
            <a:off x="5852161" y="2942411"/>
            <a:ext cx="1035465" cy="0"/>
          </a:xfrm>
          <a:prstGeom prst="line">
            <a:avLst/>
          </a:prstGeom>
          <a:ln w="38100">
            <a:solidFill>
              <a:srgbClr val="167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9220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F3B61-2EC1-30D6-7AEC-F9F628476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324AA62-0362-CFAB-F579-462A9716C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Git in VS Code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8C5726-C846-4D2D-E2A3-091AFFBA5C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396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B8FE8-60F6-8AE3-ABB4-A4001F30F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AAACB7-C182-902C-06AA-633D99600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Viewing changes and in-editor diff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1CAB6F-6197-BFEE-BF1C-13CDF693A6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6A5DD6B-4C81-E026-DF24-4A1B6F7834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972" y="775652"/>
            <a:ext cx="9686055" cy="575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788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3A011-B1CF-8F80-643D-E213AD03B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37577C-BE23-B2A0-5368-E670393A1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Viewing Git history as a graph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C81EAE-6B81-1C90-7E5E-A419EEB172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EA59868-6A66-2728-0BE2-5A1245FF35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235" y="861461"/>
            <a:ext cx="9387530" cy="557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280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B688D-9D42-307A-3DFE-E08E84462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8558D6-CB8A-8532-5729-17B7D96B8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Viewing pull requests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24D137-C868-AD0F-6C5A-2DC7398F87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567B4893-E15B-74E2-0BAB-81457C9FF2C6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99DF20-50AB-AF7B-1963-3F833C1ED185}"/>
              </a:ext>
            </a:extLst>
          </p:cNvPr>
          <p:cNvSpPr txBox="1"/>
          <p:nvPr/>
        </p:nvSpPr>
        <p:spPr>
          <a:xfrm>
            <a:off x="1118069" y="810002"/>
            <a:ext cx="9955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hlinkClick r:id="rId2"/>
              </a:rPr>
              <a:t>https://marketplace.visualstudio.com/items?itemName=GitHub.vscode-pull-request-github</a:t>
            </a:r>
            <a:endParaRPr lang="en-CA" dirty="0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F39E025-CA6B-2FE2-2414-2A31C3075C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349" y="1179334"/>
            <a:ext cx="9035302" cy="536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972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F2610-62D1-C2E3-0786-6C2CC7DA5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094966-F471-0773-1075-070DF0BFA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Viewing changes in pull requests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7BBD23-98DB-F97E-763A-A05B8682F4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67E28759-AFC4-C52B-5A43-E23EA30F3149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622F0C2-CD78-414D-65EC-A3F0B62433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915" y="1211824"/>
            <a:ext cx="9006170" cy="53474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408824-F29E-4928-C34B-41267AD71716}"/>
              </a:ext>
            </a:extLst>
          </p:cNvPr>
          <p:cNvSpPr txBox="1"/>
          <p:nvPr/>
        </p:nvSpPr>
        <p:spPr>
          <a:xfrm>
            <a:off x="1118069" y="810002"/>
            <a:ext cx="9955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hlinkClick r:id="rId3"/>
              </a:rPr>
              <a:t>https://marketplace.visualstudio.com/items?itemName=GitHub.vscode-pull-request-github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350146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7A88C-0B0A-2288-8356-AF2146222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D53845-6EC0-6D2E-091C-3159007E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Any Questions?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3C0BBF-58EB-351B-159D-BEC5FDB3A2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508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9C8A3-E924-4DF8-20B9-BDB5C0DA6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CBC5EC-0868-A1A6-F060-B59409C3C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Setup a new project with Git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1C7CD9-B0B8-A1D9-11AD-BF33301163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9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E3CE21AA-76B0-EC78-9015-3678C420D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90" y="1211108"/>
            <a:ext cx="10818419" cy="465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6165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Important Links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673471"/>
          </a:xfrm>
        </p:spPr>
        <p:txBody>
          <a:bodyPr/>
          <a:lstStyle/>
          <a:p>
            <a:pPr marL="0" indent="0">
              <a:buNone/>
            </a:pPr>
            <a:r>
              <a:rPr lang="en-CA" b="1" dirty="0">
                <a:latin typeface="+mj-lt"/>
              </a:rPr>
              <a:t>Installation</a:t>
            </a:r>
          </a:p>
          <a:p>
            <a:r>
              <a:rPr lang="en-CA" sz="1800" dirty="0">
                <a:latin typeface="+mj-lt"/>
                <a:hlinkClick r:id="rId2"/>
              </a:rPr>
              <a:t>https://git-scm.com/downloads</a:t>
            </a:r>
            <a:endParaRPr lang="en-CA" sz="1800" dirty="0">
              <a:latin typeface="+mj-lt"/>
            </a:endParaRPr>
          </a:p>
          <a:p>
            <a:endParaRPr lang="en-CA" b="1" dirty="0">
              <a:latin typeface="+mj-lt"/>
            </a:endParaRPr>
          </a:p>
          <a:p>
            <a:r>
              <a:rPr lang="en-CA" dirty="0">
                <a:latin typeface="+mj-lt"/>
                <a:hlinkClick r:id="rId3"/>
              </a:rPr>
              <a:t>https://git-lfs.com/</a:t>
            </a:r>
            <a:endParaRPr lang="en-CA" dirty="0">
              <a:latin typeface="+mj-lt"/>
            </a:endParaRPr>
          </a:p>
          <a:p>
            <a:endParaRPr lang="en-CA" b="1" dirty="0">
              <a:latin typeface="+mj-lt"/>
            </a:endParaRPr>
          </a:p>
          <a:p>
            <a:r>
              <a:rPr lang="en-CA" dirty="0">
                <a:latin typeface="+mj-lt"/>
                <a:hlinkClick r:id="rId4"/>
              </a:rPr>
              <a:t>https://marketplace.visualstudio.com/items?itemName=GitHub.vscode-pull-request-github</a:t>
            </a:r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b="1" dirty="0">
              <a:latin typeface="+mj-lt"/>
            </a:endParaRPr>
          </a:p>
          <a:p>
            <a:pPr marL="0" indent="0">
              <a:buNone/>
            </a:pPr>
            <a:r>
              <a:rPr lang="en-CA" b="1" dirty="0">
                <a:latin typeface="+mj-lt"/>
              </a:rPr>
              <a:t>Documentation</a:t>
            </a:r>
          </a:p>
          <a:p>
            <a:r>
              <a:rPr lang="en-CA" sz="1800" dirty="0">
                <a:latin typeface="+mj-lt"/>
                <a:hlinkClick r:id="rId5"/>
              </a:rPr>
              <a:t>https://git-scm.com/docs</a:t>
            </a:r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b="1" dirty="0">
              <a:latin typeface="+mj-lt"/>
            </a:endParaRPr>
          </a:p>
          <a:p>
            <a:pPr marL="0" indent="0">
              <a:buNone/>
            </a:pPr>
            <a:r>
              <a:rPr lang="en-CA" b="1" dirty="0">
                <a:latin typeface="+mj-lt"/>
              </a:rPr>
              <a:t>Recommended Git Tutorials</a:t>
            </a:r>
          </a:p>
          <a:p>
            <a:r>
              <a:rPr lang="en-CA" sz="1600" dirty="0">
                <a:latin typeface="+mj-lt"/>
                <a:hlinkClick r:id="rId6"/>
              </a:rPr>
              <a:t>https://www.youtube.com/watch?v=-iWaarLI7zI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  <a:hlinkClick r:id="rId7"/>
              </a:rPr>
              <a:t>https://www.youtube.com/watch?v=e9lnsKot_SQ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  <a:hlinkClick r:id="rId8"/>
              </a:rPr>
              <a:t>https://www.youtube.com/watch?v=0chZFIZLR_0&amp;t=66s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75A4CB-2B36-F473-B832-48CA24E0D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4613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927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C1B38-6FC9-2E4E-C240-C99C779D6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E72E22-ABE5-73D0-C2B6-ED2BCCBFE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Where does your code live?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AB82F9-F4D4-1B74-A5F0-20A703121F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6114965-AF9F-2BF7-9087-E7E5030067CE}"/>
              </a:ext>
            </a:extLst>
          </p:cNvPr>
          <p:cNvGrpSpPr/>
          <p:nvPr/>
        </p:nvGrpSpPr>
        <p:grpSpPr>
          <a:xfrm>
            <a:off x="1356939" y="1492997"/>
            <a:ext cx="1635368" cy="1726331"/>
            <a:chOff x="1718897" y="3179885"/>
            <a:chExt cx="1635368" cy="1726331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DF5896B8-9362-99FB-C293-5DF80BB75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96581" y="3179885"/>
              <a:ext cx="1080000" cy="1080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56609B-5495-017B-DB13-B12C92B1C6FF}"/>
                </a:ext>
              </a:extLst>
            </p:cNvPr>
            <p:cNvSpPr txBox="1"/>
            <p:nvPr/>
          </p:nvSpPr>
          <p:spPr>
            <a:xfrm>
              <a:off x="1718897" y="4259885"/>
              <a:ext cx="1635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dirty="0">
                  <a:solidFill>
                    <a:srgbClr val="1670FF"/>
                  </a:solidFill>
                  <a:latin typeface="+mj-lt"/>
                </a:rPr>
                <a:t>WORKING</a:t>
              </a:r>
              <a:br>
                <a:rPr lang="en-CA" dirty="0">
                  <a:latin typeface="+mj-lt"/>
                </a:rPr>
              </a:br>
              <a:r>
                <a:rPr lang="en-CA" dirty="0">
                  <a:latin typeface="+mj-lt"/>
                </a:rPr>
                <a:t>DIRECTORY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51A0E10-2076-5F94-59AD-82120A7A1C80}"/>
              </a:ext>
            </a:extLst>
          </p:cNvPr>
          <p:cNvGrpSpPr/>
          <p:nvPr/>
        </p:nvGrpSpPr>
        <p:grpSpPr>
          <a:xfrm>
            <a:off x="3894990" y="1492997"/>
            <a:ext cx="1635368" cy="1726331"/>
            <a:chOff x="4130920" y="3949143"/>
            <a:chExt cx="1635368" cy="17263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08AC25-FD5D-52C8-75D1-8B326E069F78}"/>
                </a:ext>
              </a:extLst>
            </p:cNvPr>
            <p:cNvSpPr txBox="1"/>
            <p:nvPr/>
          </p:nvSpPr>
          <p:spPr>
            <a:xfrm>
              <a:off x="4130920" y="5029143"/>
              <a:ext cx="1635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dirty="0">
                  <a:solidFill>
                    <a:srgbClr val="00B050"/>
                  </a:solidFill>
                  <a:latin typeface="+mj-lt"/>
                </a:rPr>
                <a:t>STAGING</a:t>
              </a:r>
              <a:br>
                <a:rPr lang="en-CA" dirty="0">
                  <a:latin typeface="+mj-lt"/>
                </a:rPr>
              </a:br>
              <a:r>
                <a:rPr lang="en-CA" dirty="0">
                  <a:latin typeface="+mj-lt"/>
                </a:rPr>
                <a:t>AREA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A612062D-37AC-1727-AA06-FB2CDDA29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08604" y="3949143"/>
              <a:ext cx="1080000" cy="10800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070CCF6-D7AF-7C96-332E-15D4B66E8834}"/>
              </a:ext>
            </a:extLst>
          </p:cNvPr>
          <p:cNvGrpSpPr/>
          <p:nvPr/>
        </p:nvGrpSpPr>
        <p:grpSpPr>
          <a:xfrm>
            <a:off x="8971090" y="1492997"/>
            <a:ext cx="1635368" cy="1726331"/>
            <a:chOff x="8487514" y="3179885"/>
            <a:chExt cx="1635368" cy="17263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344B46-813F-A11B-240C-A14F04E4E5FB}"/>
                </a:ext>
              </a:extLst>
            </p:cNvPr>
            <p:cNvSpPr txBox="1"/>
            <p:nvPr/>
          </p:nvSpPr>
          <p:spPr>
            <a:xfrm>
              <a:off x="8487514" y="4259885"/>
              <a:ext cx="1635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dirty="0">
                  <a:solidFill>
                    <a:srgbClr val="F05A28"/>
                  </a:solidFill>
                  <a:latin typeface="+mj-lt"/>
                </a:rPr>
                <a:t>REMOTE</a:t>
              </a:r>
              <a:br>
                <a:rPr lang="en-CA" dirty="0">
                  <a:solidFill>
                    <a:srgbClr val="F05A28"/>
                  </a:solidFill>
                  <a:latin typeface="+mj-lt"/>
                </a:rPr>
              </a:br>
              <a:r>
                <a:rPr lang="en-CA" dirty="0">
                  <a:latin typeface="+mj-lt"/>
                </a:rPr>
                <a:t>REPO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F8BDF99-63D3-658E-C57E-E83C7E754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65198" y="3179885"/>
              <a:ext cx="1080000" cy="10800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6020738-8E5C-A3BF-8FB1-07850E25F481}"/>
              </a:ext>
            </a:extLst>
          </p:cNvPr>
          <p:cNvGrpSpPr/>
          <p:nvPr/>
        </p:nvGrpSpPr>
        <p:grpSpPr>
          <a:xfrm>
            <a:off x="6433040" y="1529831"/>
            <a:ext cx="1635368" cy="1725680"/>
            <a:chOff x="6542943" y="3503701"/>
            <a:chExt cx="1635368" cy="172568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C0B612-4F28-7B04-4033-8D1D67CF634C}"/>
                </a:ext>
              </a:extLst>
            </p:cNvPr>
            <p:cNvSpPr txBox="1"/>
            <p:nvPr/>
          </p:nvSpPr>
          <p:spPr>
            <a:xfrm>
              <a:off x="6542943" y="4583050"/>
              <a:ext cx="1635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dirty="0">
                  <a:solidFill>
                    <a:srgbClr val="9B4C9C"/>
                  </a:solidFill>
                  <a:latin typeface="+mj-lt"/>
                </a:rPr>
                <a:t>LOCAL</a:t>
              </a:r>
              <a:br>
                <a:rPr lang="en-CA" dirty="0">
                  <a:solidFill>
                    <a:srgbClr val="9B4C9C"/>
                  </a:solidFill>
                  <a:latin typeface="+mj-lt"/>
                </a:rPr>
              </a:br>
              <a:r>
                <a:rPr lang="en-CA" dirty="0">
                  <a:latin typeface="+mj-lt"/>
                </a:rPr>
                <a:t>REPO</a:t>
              </a: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4481BF16-51FC-045D-65B2-32B52C50E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820627" y="3503701"/>
              <a:ext cx="1080000" cy="108000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EA528D6-1237-6CB5-C2AF-40A4D3F60045}"/>
              </a:ext>
            </a:extLst>
          </p:cNvPr>
          <p:cNvSpPr txBox="1"/>
          <p:nvPr/>
        </p:nvSpPr>
        <p:spPr>
          <a:xfrm>
            <a:off x="1454624" y="4465379"/>
            <a:ext cx="14400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Where we actively edit local files (our playground)</a:t>
            </a:r>
            <a:br>
              <a:rPr lang="en-CA" sz="1500" dirty="0">
                <a:latin typeface="+mj-lt"/>
              </a:rPr>
            </a:br>
            <a:endParaRPr lang="en-CA" sz="1500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ADF7D6-2A0D-2A6F-0B7F-3208D79186AF}"/>
              </a:ext>
            </a:extLst>
          </p:cNvPr>
          <p:cNvSpPr txBox="1"/>
          <p:nvPr/>
        </p:nvSpPr>
        <p:spPr>
          <a:xfrm>
            <a:off x="3992674" y="4467199"/>
            <a:ext cx="14400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Temporary location for changes before committing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A27F9D-1D80-11C4-3F15-7CF0AB28F888}"/>
              </a:ext>
            </a:extLst>
          </p:cNvPr>
          <p:cNvSpPr txBox="1"/>
          <p:nvPr/>
        </p:nvSpPr>
        <p:spPr>
          <a:xfrm>
            <a:off x="6530724" y="4465379"/>
            <a:ext cx="14400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Where</a:t>
            </a:r>
            <a:br>
              <a:rPr lang="en-CA" sz="1500" dirty="0">
                <a:latin typeface="+mj-lt"/>
              </a:rPr>
            </a:br>
            <a:r>
              <a:rPr lang="en-CA" sz="1500" dirty="0">
                <a:latin typeface="+mj-lt"/>
              </a:rPr>
              <a:t>we store committed changes locally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B10645-3DAE-CD08-9B06-3677C94DB7E6}"/>
              </a:ext>
            </a:extLst>
          </p:cNvPr>
          <p:cNvSpPr txBox="1"/>
          <p:nvPr/>
        </p:nvSpPr>
        <p:spPr>
          <a:xfrm>
            <a:off x="9068774" y="4465381"/>
            <a:ext cx="14400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A sever (such as GitHub) for sharing and backing up code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A9160E4-E404-09D7-06AD-EC70999030F9}"/>
              </a:ext>
            </a:extLst>
          </p:cNvPr>
          <p:cNvCxnSpPr>
            <a:cxnSpLocks/>
            <a:stCxn id="23" idx="0"/>
            <a:endCxn id="7" idx="2"/>
          </p:cNvCxnSpPr>
          <p:nvPr/>
        </p:nvCxnSpPr>
        <p:spPr>
          <a:xfrm flipH="1" flipV="1">
            <a:off x="2174623" y="3219328"/>
            <a:ext cx="1" cy="124605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7804695-827A-5D41-87DC-02488C42FC71}"/>
              </a:ext>
            </a:extLst>
          </p:cNvPr>
          <p:cNvCxnSpPr>
            <a:cxnSpLocks/>
            <a:stCxn id="25" idx="0"/>
            <a:endCxn id="11" idx="2"/>
          </p:cNvCxnSpPr>
          <p:nvPr/>
        </p:nvCxnSpPr>
        <p:spPr>
          <a:xfrm flipV="1">
            <a:off x="7250724" y="3255511"/>
            <a:ext cx="0" cy="1209868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95DFC7B-17E0-7074-28E3-FDC46DBB6EA1}"/>
              </a:ext>
            </a:extLst>
          </p:cNvPr>
          <p:cNvCxnSpPr>
            <a:cxnSpLocks/>
            <a:stCxn id="24" idx="0"/>
            <a:endCxn id="8" idx="2"/>
          </p:cNvCxnSpPr>
          <p:nvPr/>
        </p:nvCxnSpPr>
        <p:spPr>
          <a:xfrm flipV="1">
            <a:off x="4712674" y="3219328"/>
            <a:ext cx="0" cy="124787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CB5EAB6-1E64-76C0-1D33-BE7F7E7F7F1F}"/>
              </a:ext>
            </a:extLst>
          </p:cNvPr>
          <p:cNvCxnSpPr>
            <a:cxnSpLocks/>
            <a:stCxn id="26" idx="0"/>
            <a:endCxn id="9" idx="2"/>
          </p:cNvCxnSpPr>
          <p:nvPr/>
        </p:nvCxnSpPr>
        <p:spPr>
          <a:xfrm flipV="1">
            <a:off x="9788774" y="3219328"/>
            <a:ext cx="0" cy="124605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384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8C8EB-C552-3940-040D-4A03B3AEF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A876CE-D021-28DE-04DF-1488A7430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Moving code to the staging area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133549-9738-847B-FFB1-1B031E5FDA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239D54-4E22-AEE8-A298-2DE38F351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862" y="1686938"/>
            <a:ext cx="7918276" cy="47109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880283-4EE6-C521-ECA6-B9BCA028101F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FEDCD9-F53A-07A4-B631-DB16100FCADD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63F4CD-CD56-449F-5A1B-F188B73E8881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5B882C-C4A2-EDE0-12D5-FD8A705502D3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B2D4E2F-A9E7-21AF-7326-E529AC983CC1}"/>
              </a:ext>
            </a:extLst>
          </p:cNvPr>
          <p:cNvCxnSpPr>
            <a:cxnSpLocks/>
          </p:cNvCxnSpPr>
          <p:nvPr/>
        </p:nvCxnSpPr>
        <p:spPr>
          <a:xfrm>
            <a:off x="3138855" y="1150385"/>
            <a:ext cx="90268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826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2998D-DC52-B26E-465F-04E48ABE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27998F-28D8-C31D-EB25-FE787F96B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Excluding files from being tracked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8F92B4-0268-8E3E-79C1-17A21A2751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CC1834-9156-909B-5337-12DE63BAE965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D11A9-C275-200B-7A44-35A081B7A6A8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EF2BA5-6794-8D90-A65F-E0F36B80B783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968BCF-6731-339A-029D-E02FA6C16DC9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953CA7C-6D9F-3B10-0C76-55B245B3D69F}"/>
              </a:ext>
            </a:extLst>
          </p:cNvPr>
          <p:cNvCxnSpPr>
            <a:cxnSpLocks/>
          </p:cNvCxnSpPr>
          <p:nvPr/>
        </p:nvCxnSpPr>
        <p:spPr>
          <a:xfrm>
            <a:off x="3138855" y="1150385"/>
            <a:ext cx="90268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E00D709-3BA7-6043-558F-D26C4D0D4B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944" y="1593480"/>
            <a:ext cx="5964045" cy="484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75422"/>
      </p:ext>
    </p:extLst>
  </p:cSld>
  <p:clrMapOvr>
    <a:masterClrMapping/>
  </p:clrMapOvr>
</p:sld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1_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9680</TotalTime>
  <Words>1121</Words>
  <Application>Microsoft Office PowerPoint</Application>
  <PresentationFormat>Widescreen</PresentationFormat>
  <Paragraphs>348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.AppleSystemUIFont</vt:lpstr>
      <vt:lpstr>Arial</vt:lpstr>
      <vt:lpstr>Calibri</vt:lpstr>
      <vt:lpstr>Consolas</vt:lpstr>
      <vt:lpstr>IBM Plex Sans</vt:lpstr>
      <vt:lpstr>Wingdings</vt:lpstr>
      <vt:lpstr>2021 Layouts</vt:lpstr>
      <vt:lpstr>1_2021 Layouts</vt:lpstr>
      <vt:lpstr>Git Concepts I Wish I knew Years Ago</vt:lpstr>
      <vt:lpstr>Agenda</vt:lpstr>
      <vt:lpstr>PowerPoint Presentation</vt:lpstr>
      <vt:lpstr>Git Basics</vt:lpstr>
      <vt:lpstr>PowerPoint Presentation</vt:lpstr>
      <vt:lpstr>Setup a new project with Git</vt:lpstr>
      <vt:lpstr>Where does your code live?</vt:lpstr>
      <vt:lpstr>Moving code to the staging area</vt:lpstr>
      <vt:lpstr>Excluding files from being tracked</vt:lpstr>
      <vt:lpstr>Committing files to the local repository</vt:lpstr>
      <vt:lpstr>Committing more files </vt:lpstr>
      <vt:lpstr>Checking out a specific commit</vt:lpstr>
      <vt:lpstr>Comparing two commits</vt:lpstr>
      <vt:lpstr>Creating a remote repository</vt:lpstr>
      <vt:lpstr>Using the quick setup instructions</vt:lpstr>
      <vt:lpstr>Pushing to the remote repository </vt:lpstr>
      <vt:lpstr>Listing the remote repositories</vt:lpstr>
      <vt:lpstr>Viewing the remote repository</vt:lpstr>
      <vt:lpstr>Using Git in a Team</vt:lpstr>
      <vt:lpstr>Adding collaborators</vt:lpstr>
      <vt:lpstr>Cloning the remote repository</vt:lpstr>
      <vt:lpstr>Working → Staging → Committing → Pushing</vt:lpstr>
      <vt:lpstr>Option 1: Fetching and merging from the remote repository</vt:lpstr>
      <vt:lpstr>Option 2: Pulling from the remote repository</vt:lpstr>
      <vt:lpstr>Creating a fork</vt:lpstr>
      <vt:lpstr>Upstream vs Origin</vt:lpstr>
      <vt:lpstr>Listing Remote Repositories</vt:lpstr>
      <vt:lpstr>Branching and Merge Conflicts</vt:lpstr>
      <vt:lpstr>Branching in Git</vt:lpstr>
      <vt:lpstr>Creating and checking out a branch</vt:lpstr>
      <vt:lpstr>Pushing to the branch</vt:lpstr>
      <vt:lpstr>Merging branches</vt:lpstr>
      <vt:lpstr>Fast forward merge vs non-fast forward merge</vt:lpstr>
      <vt:lpstr>When can merge conflicts happen?</vt:lpstr>
      <vt:lpstr>3-way merge</vt:lpstr>
      <vt:lpstr>Scenario 1: No file overlap</vt:lpstr>
      <vt:lpstr>Scenario 2: No line overlap</vt:lpstr>
      <vt:lpstr>Scenario 3: Line overlap</vt:lpstr>
      <vt:lpstr>Merge commit</vt:lpstr>
      <vt:lpstr>Merge commits vs. Rebase merging vs. Squash merging</vt:lpstr>
      <vt:lpstr>Merge commits</vt:lpstr>
      <vt:lpstr>Rebase merging</vt:lpstr>
      <vt:lpstr>Squash merging</vt:lpstr>
      <vt:lpstr>Pull request settings</vt:lpstr>
      <vt:lpstr>Pull request merge options</vt:lpstr>
      <vt:lpstr>Tips and Tricks</vt:lpstr>
      <vt:lpstr>Stashing changes temporarily</vt:lpstr>
      <vt:lpstr>Git Configs</vt:lpstr>
      <vt:lpstr>Without auto setup remote branch config</vt:lpstr>
      <vt:lpstr>With auto setup remote branch config</vt:lpstr>
      <vt:lpstr>Alias to undo commits</vt:lpstr>
      <vt:lpstr>Alias to search all commits for a message</vt:lpstr>
      <vt:lpstr>Git Large File Storage (LFS)</vt:lpstr>
      <vt:lpstr>Git in VS Code</vt:lpstr>
      <vt:lpstr>Viewing changes and in-editor diff</vt:lpstr>
      <vt:lpstr>Viewing Git history as a graph</vt:lpstr>
      <vt:lpstr>Viewing pull requests</vt:lpstr>
      <vt:lpstr>Viewing changes in pull requests</vt:lpstr>
      <vt:lpstr>Any Questions?</vt:lpstr>
      <vt:lpstr>Important Links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264</cp:revision>
  <dcterms:created xsi:type="dcterms:W3CDTF">2021-01-11T03:24:53Z</dcterms:created>
  <dcterms:modified xsi:type="dcterms:W3CDTF">2025-04-04T22:49:11Z</dcterms:modified>
</cp:coreProperties>
</file>